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</p:sldIdLst>
  <p:sldSz cx="22860000" cy="18288000"/>
  <p:notesSz cx="6858000" cy="9144000"/>
  <p:defaultTextStyle>
    <a:defPPr>
      <a:defRPr lang="en-US"/>
    </a:defPPr>
    <a:lvl1pPr marL="0" algn="l" defTabSz="20898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44902" algn="l" defTabSz="20898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89804" algn="l" defTabSz="20898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134707" algn="l" defTabSz="20898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79609" algn="l" defTabSz="20898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224511" algn="l" defTabSz="20898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269414" algn="l" defTabSz="20898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314316" algn="l" defTabSz="20898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359219" algn="l" defTabSz="20898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0">
          <p15:clr>
            <a:srgbClr val="A4A3A4"/>
          </p15:clr>
        </p15:guide>
        <p15:guide id="2" pos="72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7" d="100"/>
          <a:sy n="27" d="100"/>
        </p:scale>
        <p:origin x="1518" y="78"/>
      </p:cViewPr>
      <p:guideLst>
        <p:guide orient="horz" pos="5760"/>
        <p:guide pos="7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5681136"/>
            <a:ext cx="194310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0" y="10363200"/>
            <a:ext cx="160020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49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89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34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79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245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69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1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592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368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33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0" y="2929468"/>
            <a:ext cx="15430500" cy="624162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0" y="2929468"/>
            <a:ext cx="45910500" cy="624162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04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99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783" y="11751735"/>
            <a:ext cx="19431000" cy="3632200"/>
          </a:xfr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783" y="7751237"/>
            <a:ext cx="19431000" cy="4000499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4902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89804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3pPr>
            <a:lvl4pPr marL="313470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417960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522451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626941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731431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835921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00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0" y="17068801"/>
            <a:ext cx="30670500" cy="48276933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480500" y="17068801"/>
            <a:ext cx="30670500" cy="48276933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43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732368"/>
            <a:ext cx="205740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4093635"/>
            <a:ext cx="10100470" cy="1706032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4902" indent="0">
              <a:buNone/>
              <a:defRPr sz="4600" b="1"/>
            </a:lvl2pPr>
            <a:lvl3pPr marL="2089804" indent="0">
              <a:buNone/>
              <a:defRPr sz="4100" b="1"/>
            </a:lvl3pPr>
            <a:lvl4pPr marL="3134707" indent="0">
              <a:buNone/>
              <a:defRPr sz="3700" b="1"/>
            </a:lvl4pPr>
            <a:lvl5pPr marL="4179609" indent="0">
              <a:buNone/>
              <a:defRPr sz="3700" b="1"/>
            </a:lvl5pPr>
            <a:lvl6pPr marL="5224511" indent="0">
              <a:buNone/>
              <a:defRPr sz="3700" b="1"/>
            </a:lvl6pPr>
            <a:lvl7pPr marL="6269414" indent="0">
              <a:buNone/>
              <a:defRPr sz="3700" b="1"/>
            </a:lvl7pPr>
            <a:lvl8pPr marL="7314316" indent="0">
              <a:buNone/>
              <a:defRPr sz="3700" b="1"/>
            </a:lvl8pPr>
            <a:lvl9pPr marL="8359219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5799667"/>
            <a:ext cx="10100470" cy="10536768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612565" y="4093635"/>
            <a:ext cx="10104438" cy="1706032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4902" indent="0">
              <a:buNone/>
              <a:defRPr sz="4600" b="1"/>
            </a:lvl2pPr>
            <a:lvl3pPr marL="2089804" indent="0">
              <a:buNone/>
              <a:defRPr sz="4100" b="1"/>
            </a:lvl3pPr>
            <a:lvl4pPr marL="3134707" indent="0">
              <a:buNone/>
              <a:defRPr sz="3700" b="1"/>
            </a:lvl4pPr>
            <a:lvl5pPr marL="4179609" indent="0">
              <a:buNone/>
              <a:defRPr sz="3700" b="1"/>
            </a:lvl5pPr>
            <a:lvl6pPr marL="5224511" indent="0">
              <a:buNone/>
              <a:defRPr sz="3700" b="1"/>
            </a:lvl6pPr>
            <a:lvl7pPr marL="6269414" indent="0">
              <a:buNone/>
              <a:defRPr sz="3700" b="1"/>
            </a:lvl7pPr>
            <a:lvl8pPr marL="7314316" indent="0">
              <a:buNone/>
              <a:defRPr sz="3700" b="1"/>
            </a:lvl8pPr>
            <a:lvl9pPr marL="8359219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612565" y="5799667"/>
            <a:ext cx="10104438" cy="10536768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13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18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1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2" y="728133"/>
            <a:ext cx="7520783" cy="30988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37625" y="728136"/>
            <a:ext cx="12779375" cy="15608301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2" y="3826936"/>
            <a:ext cx="7520783" cy="12509501"/>
          </a:xfrm>
        </p:spPr>
        <p:txBody>
          <a:bodyPr/>
          <a:lstStyle>
            <a:lvl1pPr marL="0" indent="0">
              <a:buNone/>
              <a:defRPr sz="3200"/>
            </a:lvl1pPr>
            <a:lvl2pPr marL="1044902" indent="0">
              <a:buNone/>
              <a:defRPr sz="2700"/>
            </a:lvl2pPr>
            <a:lvl3pPr marL="2089804" indent="0">
              <a:buNone/>
              <a:defRPr sz="2300"/>
            </a:lvl3pPr>
            <a:lvl4pPr marL="3134707" indent="0">
              <a:buNone/>
              <a:defRPr sz="2100"/>
            </a:lvl4pPr>
            <a:lvl5pPr marL="4179609" indent="0">
              <a:buNone/>
              <a:defRPr sz="2100"/>
            </a:lvl5pPr>
            <a:lvl6pPr marL="5224511" indent="0">
              <a:buNone/>
              <a:defRPr sz="2100"/>
            </a:lvl6pPr>
            <a:lvl7pPr marL="6269414" indent="0">
              <a:buNone/>
              <a:defRPr sz="2100"/>
            </a:lvl7pPr>
            <a:lvl8pPr marL="7314316" indent="0">
              <a:buNone/>
              <a:defRPr sz="2100"/>
            </a:lvl8pPr>
            <a:lvl9pPr marL="8359219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1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0720" y="12801601"/>
            <a:ext cx="13716000" cy="1511301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80720" y="1634067"/>
            <a:ext cx="13716000" cy="10972800"/>
          </a:xfrm>
        </p:spPr>
        <p:txBody>
          <a:bodyPr/>
          <a:lstStyle>
            <a:lvl1pPr marL="0" indent="0">
              <a:buNone/>
              <a:defRPr sz="7300"/>
            </a:lvl1pPr>
            <a:lvl2pPr marL="1044902" indent="0">
              <a:buNone/>
              <a:defRPr sz="6400"/>
            </a:lvl2pPr>
            <a:lvl3pPr marL="2089804" indent="0">
              <a:buNone/>
              <a:defRPr sz="5500"/>
            </a:lvl3pPr>
            <a:lvl4pPr marL="3134707" indent="0">
              <a:buNone/>
              <a:defRPr sz="4600"/>
            </a:lvl4pPr>
            <a:lvl5pPr marL="4179609" indent="0">
              <a:buNone/>
              <a:defRPr sz="4600"/>
            </a:lvl5pPr>
            <a:lvl6pPr marL="5224511" indent="0">
              <a:buNone/>
              <a:defRPr sz="4600"/>
            </a:lvl6pPr>
            <a:lvl7pPr marL="6269414" indent="0">
              <a:buNone/>
              <a:defRPr sz="4600"/>
            </a:lvl7pPr>
            <a:lvl8pPr marL="7314316" indent="0">
              <a:buNone/>
              <a:defRPr sz="4600"/>
            </a:lvl8pPr>
            <a:lvl9pPr marL="8359219" indent="0">
              <a:buNone/>
              <a:defRPr sz="4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80720" y="14312902"/>
            <a:ext cx="13716000" cy="2146299"/>
          </a:xfrm>
        </p:spPr>
        <p:txBody>
          <a:bodyPr/>
          <a:lstStyle>
            <a:lvl1pPr marL="0" indent="0">
              <a:buNone/>
              <a:defRPr sz="3200"/>
            </a:lvl1pPr>
            <a:lvl2pPr marL="1044902" indent="0">
              <a:buNone/>
              <a:defRPr sz="2700"/>
            </a:lvl2pPr>
            <a:lvl3pPr marL="2089804" indent="0">
              <a:buNone/>
              <a:defRPr sz="2300"/>
            </a:lvl3pPr>
            <a:lvl4pPr marL="3134707" indent="0">
              <a:buNone/>
              <a:defRPr sz="2100"/>
            </a:lvl4pPr>
            <a:lvl5pPr marL="4179609" indent="0">
              <a:buNone/>
              <a:defRPr sz="2100"/>
            </a:lvl5pPr>
            <a:lvl6pPr marL="5224511" indent="0">
              <a:buNone/>
              <a:defRPr sz="2100"/>
            </a:lvl6pPr>
            <a:lvl7pPr marL="6269414" indent="0">
              <a:buNone/>
              <a:defRPr sz="2100"/>
            </a:lvl7pPr>
            <a:lvl8pPr marL="7314316" indent="0">
              <a:buNone/>
              <a:defRPr sz="2100"/>
            </a:lvl8pPr>
            <a:lvl9pPr marL="8359219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655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732368"/>
            <a:ext cx="20574000" cy="3048000"/>
          </a:xfrm>
          <a:prstGeom prst="rect">
            <a:avLst/>
          </a:prstGeom>
        </p:spPr>
        <p:txBody>
          <a:bodyPr vert="horz" lIns="208980" tIns="104490" rIns="208980" bIns="10449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4267202"/>
            <a:ext cx="20574000" cy="12069235"/>
          </a:xfrm>
          <a:prstGeom prst="rect">
            <a:avLst/>
          </a:prstGeom>
        </p:spPr>
        <p:txBody>
          <a:bodyPr vert="horz" lIns="208980" tIns="104490" rIns="208980" bIns="10449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3000" y="16950269"/>
            <a:ext cx="5334000" cy="973667"/>
          </a:xfrm>
          <a:prstGeom prst="rect">
            <a:avLst/>
          </a:prstGeom>
        </p:spPr>
        <p:txBody>
          <a:bodyPr vert="horz" lIns="208980" tIns="104490" rIns="208980" bIns="10449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A030C-F98C-46C7-9067-9C09E23C6FE5}" type="datetimeFigureOut">
              <a:rPr lang="en-US" smtClean="0"/>
              <a:t>6/28/2016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10500" y="16950269"/>
            <a:ext cx="7239000" cy="973667"/>
          </a:xfrm>
          <a:prstGeom prst="rect">
            <a:avLst/>
          </a:prstGeom>
        </p:spPr>
        <p:txBody>
          <a:bodyPr vert="horz" lIns="208980" tIns="104490" rIns="208980" bIns="10449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83000" y="16950269"/>
            <a:ext cx="5334000" cy="973667"/>
          </a:xfrm>
          <a:prstGeom prst="rect">
            <a:avLst/>
          </a:prstGeom>
        </p:spPr>
        <p:txBody>
          <a:bodyPr vert="horz" lIns="208980" tIns="104490" rIns="208980" bIns="10449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C3B7A-343D-43F8-8BD0-CBA7E4662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30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9804" rtl="0" eaLnBrk="1" latinLnBrk="0" hangingPunct="1">
        <a:spcBef>
          <a:spcPct val="0"/>
        </a:spcBef>
        <a:buNone/>
        <a:defRPr sz="10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3677" indent="-783677" algn="l" defTabSz="2089804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697966" indent="-653064" algn="l" defTabSz="2089804" rtl="0" eaLnBrk="1" latinLnBrk="0" hangingPunct="1">
        <a:spcBef>
          <a:spcPct val="20000"/>
        </a:spcBef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2612256" indent="-522451" algn="l" defTabSz="2089804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158" indent="-522451" algn="l" defTabSz="2089804" rtl="0" eaLnBrk="1" latinLnBrk="0" hangingPunct="1">
        <a:spcBef>
          <a:spcPct val="20000"/>
        </a:spcBef>
        <a:buFont typeface="Arial" panose="020B0604020202020204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702060" indent="-522451" algn="l" defTabSz="2089804" rtl="0" eaLnBrk="1" latinLnBrk="0" hangingPunct="1">
        <a:spcBef>
          <a:spcPct val="20000"/>
        </a:spcBef>
        <a:buFont typeface="Arial" panose="020B0604020202020204" pitchFamily="34" charset="0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746963" indent="-522451" algn="l" defTabSz="20898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91865" indent="-522451" algn="l" defTabSz="20898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36768" indent="-522451" algn="l" defTabSz="20898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81670" indent="-522451" algn="l" defTabSz="20898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98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44902" algn="l" defTabSz="20898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89804" algn="l" defTabSz="20898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34707" algn="l" defTabSz="20898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79609" algn="l" defTabSz="20898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224511" algn="l" defTabSz="20898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69414" algn="l" defTabSz="20898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314316" algn="l" defTabSz="20898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59219" algn="l" defTabSz="20898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bforster@sju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8585200"/>
            <a:ext cx="22863970" cy="28448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8800" b="1" dirty="0">
                <a:solidFill>
                  <a:srgbClr val="0000CC"/>
                </a:solidFill>
              </a:rPr>
              <a:t>Construction of phylogenetic trees in a </a:t>
            </a:r>
            <a:r>
              <a:rPr lang="en-US" sz="8800" b="1" dirty="0" smtClean="0">
                <a:solidFill>
                  <a:srgbClr val="0000CC"/>
                </a:solidFill>
              </a:rPr>
              <a:t/>
            </a:r>
            <a:br>
              <a:rPr lang="en-US" sz="8800" b="1" dirty="0" smtClean="0">
                <a:solidFill>
                  <a:srgbClr val="0000CC"/>
                </a:solidFill>
              </a:rPr>
            </a:br>
            <a:r>
              <a:rPr lang="en-US" sz="8800" b="1" dirty="0" smtClean="0">
                <a:solidFill>
                  <a:srgbClr val="0000CC"/>
                </a:solidFill>
              </a:rPr>
              <a:t>non-majors </a:t>
            </a:r>
            <a:r>
              <a:rPr lang="en-US" sz="8800" b="1" dirty="0">
                <a:solidFill>
                  <a:srgbClr val="0000CC"/>
                </a:solidFill>
              </a:rPr>
              <a:t>biology laboratory as a means of teaching biodiversity </a:t>
            </a:r>
            <a:r>
              <a:rPr lang="en-US" sz="6000" dirty="0"/>
              <a:t/>
            </a:r>
            <a:br>
              <a:rPr lang="en-US" sz="6000" dirty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5400" dirty="0" smtClean="0"/>
              <a:t>Brian </a:t>
            </a:r>
            <a:r>
              <a:rPr lang="en-US" sz="5400" dirty="0"/>
              <a:t>M. </a:t>
            </a:r>
            <a:r>
              <a:rPr lang="en-US" sz="5400" dirty="0" smtClean="0"/>
              <a:t>Forster*, </a:t>
            </a:r>
            <a:r>
              <a:rPr lang="en-US" sz="5400" dirty="0" err="1"/>
              <a:t>Charleen</a:t>
            </a:r>
            <a:r>
              <a:rPr lang="en-US" sz="5400" dirty="0"/>
              <a:t> M. Baker, </a:t>
            </a:r>
            <a:r>
              <a:rPr lang="en-US" sz="5400" dirty="0" err="1"/>
              <a:t>Darine</a:t>
            </a:r>
            <a:r>
              <a:rPr lang="en-US" sz="5400" dirty="0"/>
              <a:t> El-</a:t>
            </a:r>
            <a:r>
              <a:rPr lang="en-US" sz="5400" dirty="0" err="1"/>
              <a:t>Naccache</a:t>
            </a:r>
            <a:r>
              <a:rPr lang="en-US" sz="5400" dirty="0"/>
              <a:t>, Clint J. Springer</a:t>
            </a:r>
            <a:br>
              <a:rPr lang="en-US" sz="5400" dirty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5400" dirty="0" smtClean="0"/>
              <a:t>*Contact Information:</a:t>
            </a:r>
            <a:br>
              <a:rPr lang="en-US" sz="5400" dirty="0" smtClean="0"/>
            </a:br>
            <a:r>
              <a:rPr lang="en-US" sz="5400" dirty="0" smtClean="0">
                <a:hlinkClick r:id="rId2"/>
              </a:rPr>
              <a:t>bforster@sju.edu</a:t>
            </a:r>
            <a:r>
              <a:rPr lang="en-US" sz="5400" dirty="0" smtClean="0"/>
              <a:t>, 610-660-3188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 </a:t>
            </a:r>
          </a:p>
        </p:txBody>
      </p:sp>
      <p:pic>
        <p:nvPicPr>
          <p:cNvPr id="4100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667"/>
          <a:stretch>
            <a:fillRect/>
          </a:stretch>
        </p:blipFill>
        <p:spPr bwMode="auto">
          <a:xfrm>
            <a:off x="3970" y="0"/>
            <a:ext cx="228600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70" y="16687800"/>
            <a:ext cx="18669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/>
              <a:t>Slide 2 is the full tree (no missing components)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dirty="0" smtClean="0"/>
              <a:t>Slide 3 is the tree with some missing components for students to fill in.</a:t>
            </a:r>
          </a:p>
        </p:txBody>
      </p:sp>
    </p:spTree>
    <p:extLst>
      <p:ext uri="{BB962C8B-B14F-4D97-AF65-F5344CB8AC3E}">
        <p14:creationId xmlns:p14="http://schemas.microsoft.com/office/powerpoint/2010/main" val="822042261"/>
      </p:ext>
    </p:extLst>
  </p:cSld>
  <p:clrMapOvr>
    <a:masterClrMapping/>
  </p:clrMapOvr>
  <p:transition spd="slow" advTm="2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4" name="Straight Connector 363"/>
          <p:cNvCxnSpPr/>
          <p:nvPr/>
        </p:nvCxnSpPr>
        <p:spPr>
          <a:xfrm flipH="1">
            <a:off x="1301254" y="4244815"/>
            <a:ext cx="0" cy="11201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Straight Connector 364"/>
          <p:cNvCxnSpPr/>
          <p:nvPr/>
        </p:nvCxnSpPr>
        <p:spPr>
          <a:xfrm>
            <a:off x="2215654" y="4244815"/>
            <a:ext cx="0" cy="11201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Straight Connector 365"/>
          <p:cNvCxnSpPr/>
          <p:nvPr/>
        </p:nvCxnSpPr>
        <p:spPr>
          <a:xfrm>
            <a:off x="8311654" y="14379415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Straight Connector 366"/>
          <p:cNvCxnSpPr/>
          <p:nvPr/>
        </p:nvCxnSpPr>
        <p:spPr>
          <a:xfrm flipH="1" flipV="1">
            <a:off x="4204474" y="12459177"/>
            <a:ext cx="4107180" cy="214884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Straight Connector 367"/>
          <p:cNvCxnSpPr/>
          <p:nvPr/>
        </p:nvCxnSpPr>
        <p:spPr>
          <a:xfrm flipV="1">
            <a:off x="4204474" y="11163775"/>
            <a:ext cx="0" cy="1295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/>
          <p:cNvCxnSpPr/>
          <p:nvPr/>
        </p:nvCxnSpPr>
        <p:spPr>
          <a:xfrm flipH="1">
            <a:off x="3130056" y="11179015"/>
            <a:ext cx="1066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Straight Connector 369"/>
          <p:cNvCxnSpPr/>
          <p:nvPr/>
        </p:nvCxnSpPr>
        <p:spPr>
          <a:xfrm flipH="1" flipV="1">
            <a:off x="3663454" y="4244815"/>
            <a:ext cx="0" cy="69342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/>
          <p:cNvCxnSpPr/>
          <p:nvPr/>
        </p:nvCxnSpPr>
        <p:spPr>
          <a:xfrm flipH="1">
            <a:off x="4196855" y="11179015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Straight Connector 371"/>
          <p:cNvCxnSpPr/>
          <p:nvPr/>
        </p:nvCxnSpPr>
        <p:spPr>
          <a:xfrm flipV="1">
            <a:off x="4730254" y="10493216"/>
            <a:ext cx="0" cy="685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/>
          <p:cNvCxnSpPr>
            <a:endCxn id="393" idx="1"/>
          </p:cNvCxnSpPr>
          <p:nvPr/>
        </p:nvCxnSpPr>
        <p:spPr>
          <a:xfrm flipV="1">
            <a:off x="4196856" y="4244816"/>
            <a:ext cx="28544" cy="624840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/>
          <p:cNvCxnSpPr/>
          <p:nvPr/>
        </p:nvCxnSpPr>
        <p:spPr>
          <a:xfrm flipH="1">
            <a:off x="4196855" y="10493215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Straight Connector 374"/>
          <p:cNvCxnSpPr/>
          <p:nvPr/>
        </p:nvCxnSpPr>
        <p:spPr>
          <a:xfrm flipH="1">
            <a:off x="4730254" y="10493215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/>
          <p:cNvCxnSpPr/>
          <p:nvPr/>
        </p:nvCxnSpPr>
        <p:spPr>
          <a:xfrm flipV="1">
            <a:off x="5263654" y="9807417"/>
            <a:ext cx="0" cy="685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Straight Connector 376"/>
          <p:cNvCxnSpPr>
            <a:endCxn id="394" idx="1"/>
          </p:cNvCxnSpPr>
          <p:nvPr/>
        </p:nvCxnSpPr>
        <p:spPr>
          <a:xfrm flipV="1">
            <a:off x="4730256" y="4244816"/>
            <a:ext cx="28543" cy="556260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Straight Connector 377"/>
          <p:cNvCxnSpPr/>
          <p:nvPr/>
        </p:nvCxnSpPr>
        <p:spPr>
          <a:xfrm flipH="1">
            <a:off x="4730254" y="9807415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Straight Connector 378"/>
          <p:cNvCxnSpPr/>
          <p:nvPr/>
        </p:nvCxnSpPr>
        <p:spPr>
          <a:xfrm flipH="1">
            <a:off x="5263655" y="9807415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/>
          <p:cNvCxnSpPr/>
          <p:nvPr/>
        </p:nvCxnSpPr>
        <p:spPr>
          <a:xfrm flipV="1">
            <a:off x="5797054" y="9121616"/>
            <a:ext cx="0" cy="685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Straight Connector 380"/>
          <p:cNvCxnSpPr>
            <a:endCxn id="395" idx="1"/>
          </p:cNvCxnSpPr>
          <p:nvPr/>
        </p:nvCxnSpPr>
        <p:spPr>
          <a:xfrm flipV="1">
            <a:off x="5263657" y="4244816"/>
            <a:ext cx="28543" cy="487680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Straight Connector 381"/>
          <p:cNvCxnSpPr/>
          <p:nvPr/>
        </p:nvCxnSpPr>
        <p:spPr>
          <a:xfrm flipH="1">
            <a:off x="5263655" y="9121615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382"/>
          <p:cNvCxnSpPr/>
          <p:nvPr/>
        </p:nvCxnSpPr>
        <p:spPr>
          <a:xfrm flipH="1">
            <a:off x="5797054" y="9121615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/>
          <p:cNvCxnSpPr/>
          <p:nvPr/>
        </p:nvCxnSpPr>
        <p:spPr>
          <a:xfrm flipV="1">
            <a:off x="6330454" y="8435816"/>
            <a:ext cx="0" cy="685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/>
          <p:cNvCxnSpPr/>
          <p:nvPr/>
        </p:nvCxnSpPr>
        <p:spPr>
          <a:xfrm flipH="1" flipV="1">
            <a:off x="5797054" y="4244815"/>
            <a:ext cx="0" cy="41910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/>
          <p:cNvCxnSpPr/>
          <p:nvPr/>
        </p:nvCxnSpPr>
        <p:spPr>
          <a:xfrm flipH="1">
            <a:off x="5797054" y="8435815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386"/>
          <p:cNvCxnSpPr/>
          <p:nvPr/>
        </p:nvCxnSpPr>
        <p:spPr>
          <a:xfrm flipH="1">
            <a:off x="6330455" y="8435815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/>
          <p:cNvCxnSpPr>
            <a:endCxn id="397" idx="1"/>
          </p:cNvCxnSpPr>
          <p:nvPr/>
        </p:nvCxnSpPr>
        <p:spPr>
          <a:xfrm flipV="1">
            <a:off x="6863857" y="4244816"/>
            <a:ext cx="28544" cy="4191002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Straight Connector 388"/>
          <p:cNvCxnSpPr/>
          <p:nvPr/>
        </p:nvCxnSpPr>
        <p:spPr>
          <a:xfrm>
            <a:off x="1301257" y="15446215"/>
            <a:ext cx="70103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TextBox 389"/>
          <p:cNvSpPr txBox="1"/>
          <p:nvPr/>
        </p:nvSpPr>
        <p:spPr>
          <a:xfrm rot="16200000">
            <a:off x="-327489" y="2520764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Domain Bacteria</a:t>
            </a:r>
            <a:endParaRPr lang="en-US" sz="2000" b="1" dirty="0"/>
          </a:p>
        </p:txBody>
      </p:sp>
      <p:sp>
        <p:nvSpPr>
          <p:cNvPr id="391" name="TextBox 390"/>
          <p:cNvSpPr txBox="1"/>
          <p:nvPr/>
        </p:nvSpPr>
        <p:spPr>
          <a:xfrm rot="16200000">
            <a:off x="663111" y="2520764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Domain Archaea</a:t>
            </a:r>
            <a:endParaRPr lang="en-US" sz="2000" b="1" dirty="0"/>
          </a:p>
        </p:txBody>
      </p:sp>
      <p:sp>
        <p:nvSpPr>
          <p:cNvPr id="392" name="TextBox 391"/>
          <p:cNvSpPr txBox="1"/>
          <p:nvPr/>
        </p:nvSpPr>
        <p:spPr>
          <a:xfrm rot="16200000">
            <a:off x="2168002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Chlorophyta</a:t>
            </a:r>
            <a:endParaRPr lang="en-US" sz="2000" dirty="0"/>
          </a:p>
        </p:txBody>
      </p:sp>
      <p:sp>
        <p:nvSpPr>
          <p:cNvPr id="393" name="TextBox 392"/>
          <p:cNvSpPr txBox="1"/>
          <p:nvPr/>
        </p:nvSpPr>
        <p:spPr>
          <a:xfrm rot="16200000">
            <a:off x="2625199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Charaphyta</a:t>
            </a:r>
            <a:endParaRPr lang="en-US" sz="2000" dirty="0"/>
          </a:p>
        </p:txBody>
      </p:sp>
      <p:sp>
        <p:nvSpPr>
          <p:cNvPr id="394" name="TextBox 393"/>
          <p:cNvSpPr txBox="1"/>
          <p:nvPr/>
        </p:nvSpPr>
        <p:spPr>
          <a:xfrm rot="16200000">
            <a:off x="3158598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Bryophytes</a:t>
            </a:r>
            <a:endParaRPr lang="en-US" sz="2000" dirty="0"/>
          </a:p>
        </p:txBody>
      </p:sp>
      <p:sp>
        <p:nvSpPr>
          <p:cNvPr id="395" name="TextBox 394"/>
          <p:cNvSpPr txBox="1"/>
          <p:nvPr/>
        </p:nvSpPr>
        <p:spPr>
          <a:xfrm rot="16200000">
            <a:off x="3691999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/>
              <a:t>Pteridophytes</a:t>
            </a:r>
            <a:endParaRPr lang="en-US" sz="2000" dirty="0"/>
          </a:p>
        </p:txBody>
      </p:sp>
      <p:sp>
        <p:nvSpPr>
          <p:cNvPr id="396" name="TextBox 395"/>
          <p:cNvSpPr txBox="1"/>
          <p:nvPr/>
        </p:nvSpPr>
        <p:spPr>
          <a:xfrm rot="16200000">
            <a:off x="4225400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Gymnosperms</a:t>
            </a:r>
            <a:endParaRPr lang="en-US" sz="2000" dirty="0"/>
          </a:p>
        </p:txBody>
      </p:sp>
      <p:sp>
        <p:nvSpPr>
          <p:cNvPr id="397" name="TextBox 396"/>
          <p:cNvSpPr txBox="1"/>
          <p:nvPr/>
        </p:nvSpPr>
        <p:spPr>
          <a:xfrm rot="16200000">
            <a:off x="5292200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Angiosperms</a:t>
            </a:r>
            <a:endParaRPr lang="en-US" sz="2000" dirty="0"/>
          </a:p>
        </p:txBody>
      </p:sp>
      <p:sp>
        <p:nvSpPr>
          <p:cNvPr id="398" name="5-Point Star 397"/>
          <p:cNvSpPr/>
          <p:nvPr/>
        </p:nvSpPr>
        <p:spPr>
          <a:xfrm>
            <a:off x="4882654" y="103408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399" name="5-Point Star 398"/>
          <p:cNvSpPr/>
          <p:nvPr/>
        </p:nvSpPr>
        <p:spPr>
          <a:xfrm>
            <a:off x="5416055" y="9655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00" name="5-Point Star 399"/>
          <p:cNvSpPr/>
          <p:nvPr/>
        </p:nvSpPr>
        <p:spPr>
          <a:xfrm>
            <a:off x="5949455" y="89692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01" name="5-Point Star 400"/>
          <p:cNvSpPr/>
          <p:nvPr/>
        </p:nvSpPr>
        <p:spPr>
          <a:xfrm>
            <a:off x="6482854" y="82834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02" name="5-Point Star 401"/>
          <p:cNvSpPr/>
          <p:nvPr/>
        </p:nvSpPr>
        <p:spPr>
          <a:xfrm>
            <a:off x="6254254" y="13465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03" name="5-Point Star 402"/>
          <p:cNvSpPr/>
          <p:nvPr/>
        </p:nvSpPr>
        <p:spPr>
          <a:xfrm>
            <a:off x="8159254" y="14989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04" name="TextBox 403"/>
          <p:cNvSpPr txBox="1"/>
          <p:nvPr/>
        </p:nvSpPr>
        <p:spPr>
          <a:xfrm>
            <a:off x="6711454" y="17122617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b="1" dirty="0" smtClean="0"/>
              <a:t>Universal Common Ancestor</a:t>
            </a:r>
            <a:endParaRPr lang="en-US" sz="2000" b="1" dirty="0"/>
          </a:p>
        </p:txBody>
      </p:sp>
      <p:sp>
        <p:nvSpPr>
          <p:cNvPr id="405" name="TextBox 404"/>
          <p:cNvSpPr txBox="1"/>
          <p:nvPr/>
        </p:nvSpPr>
        <p:spPr>
          <a:xfrm>
            <a:off x="9835655" y="206216"/>
            <a:ext cx="76962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b="1" dirty="0" smtClean="0"/>
              <a:t>Domain </a:t>
            </a:r>
            <a:r>
              <a:rPr lang="en-US" sz="2000" b="1" dirty="0" err="1" smtClean="0"/>
              <a:t>Eukarya</a:t>
            </a:r>
            <a:endParaRPr lang="en-US" sz="2000" b="1" dirty="0"/>
          </a:p>
        </p:txBody>
      </p:sp>
      <p:sp>
        <p:nvSpPr>
          <p:cNvPr id="406" name="TextBox 405"/>
          <p:cNvSpPr txBox="1"/>
          <p:nvPr/>
        </p:nvSpPr>
        <p:spPr>
          <a:xfrm>
            <a:off x="4654054" y="1425415"/>
            <a:ext cx="23622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Plant </a:t>
            </a:r>
          </a:p>
          <a:p>
            <a:pPr algn="ctr"/>
            <a:r>
              <a:rPr lang="en-US" sz="2000" dirty="0" smtClean="0"/>
              <a:t>Kingdom</a:t>
            </a:r>
            <a:endParaRPr lang="en-US" sz="2000" dirty="0"/>
          </a:p>
        </p:txBody>
      </p:sp>
      <p:cxnSp>
        <p:nvCxnSpPr>
          <p:cNvPr id="407" name="Straight Connector 406"/>
          <p:cNvCxnSpPr/>
          <p:nvPr/>
        </p:nvCxnSpPr>
        <p:spPr>
          <a:xfrm>
            <a:off x="4654054" y="2122258"/>
            <a:ext cx="23622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8" name="TextBox 407"/>
          <p:cNvSpPr txBox="1"/>
          <p:nvPr/>
        </p:nvSpPr>
        <p:spPr>
          <a:xfrm>
            <a:off x="2438400" y="1447501"/>
            <a:ext cx="25146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Green </a:t>
            </a:r>
          </a:p>
          <a:p>
            <a:pPr algn="ctr"/>
            <a:r>
              <a:rPr lang="en-US" sz="2000" dirty="0" smtClean="0"/>
              <a:t>Algae</a:t>
            </a:r>
            <a:endParaRPr lang="en-US" sz="2000" dirty="0"/>
          </a:p>
        </p:txBody>
      </p:sp>
      <p:cxnSp>
        <p:nvCxnSpPr>
          <p:cNvPr id="409" name="Straight Connector 408"/>
          <p:cNvCxnSpPr/>
          <p:nvPr/>
        </p:nvCxnSpPr>
        <p:spPr>
          <a:xfrm>
            <a:off x="2971800" y="2111215"/>
            <a:ext cx="1377455" cy="110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Connector 409"/>
          <p:cNvCxnSpPr/>
          <p:nvPr/>
        </p:nvCxnSpPr>
        <p:spPr>
          <a:xfrm flipV="1">
            <a:off x="8311654" y="11179015"/>
            <a:ext cx="0" cy="34290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Straight Connector 410"/>
          <p:cNvCxnSpPr/>
          <p:nvPr/>
        </p:nvCxnSpPr>
        <p:spPr>
          <a:xfrm flipH="1">
            <a:off x="7797367" y="11179015"/>
            <a:ext cx="1276291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Straight Connector 411"/>
          <p:cNvCxnSpPr/>
          <p:nvPr/>
        </p:nvCxnSpPr>
        <p:spPr>
          <a:xfrm flipV="1">
            <a:off x="7797364" y="4244815"/>
            <a:ext cx="0" cy="694944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Connector 412"/>
          <p:cNvCxnSpPr/>
          <p:nvPr/>
        </p:nvCxnSpPr>
        <p:spPr>
          <a:xfrm flipV="1">
            <a:off x="9073655" y="10508456"/>
            <a:ext cx="0" cy="6858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/>
          <p:cNvCxnSpPr/>
          <p:nvPr/>
        </p:nvCxnSpPr>
        <p:spPr>
          <a:xfrm flipV="1">
            <a:off x="9073655" y="9822656"/>
            <a:ext cx="0" cy="6858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/>
          <p:cNvCxnSpPr/>
          <p:nvPr/>
        </p:nvCxnSpPr>
        <p:spPr>
          <a:xfrm flipH="1" flipV="1">
            <a:off x="8540255" y="4244816"/>
            <a:ext cx="0" cy="557784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/>
          <p:cNvCxnSpPr/>
          <p:nvPr/>
        </p:nvCxnSpPr>
        <p:spPr>
          <a:xfrm flipH="1">
            <a:off x="8540255" y="9822655"/>
            <a:ext cx="5334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Straight Connector 416"/>
          <p:cNvCxnSpPr/>
          <p:nvPr/>
        </p:nvCxnSpPr>
        <p:spPr>
          <a:xfrm flipH="1">
            <a:off x="9073655" y="9822655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Straight Connector 417"/>
          <p:cNvCxnSpPr/>
          <p:nvPr/>
        </p:nvCxnSpPr>
        <p:spPr>
          <a:xfrm flipV="1">
            <a:off x="9607055" y="9136856"/>
            <a:ext cx="0" cy="6858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Straight Connector 418"/>
          <p:cNvCxnSpPr/>
          <p:nvPr/>
        </p:nvCxnSpPr>
        <p:spPr>
          <a:xfrm flipH="1" flipV="1">
            <a:off x="9073655" y="4244815"/>
            <a:ext cx="0" cy="489204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0" name="Straight Connector 419"/>
          <p:cNvCxnSpPr/>
          <p:nvPr/>
        </p:nvCxnSpPr>
        <p:spPr>
          <a:xfrm flipH="1">
            <a:off x="9073655" y="9136855"/>
            <a:ext cx="5334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/>
          <p:cNvCxnSpPr/>
          <p:nvPr/>
        </p:nvCxnSpPr>
        <p:spPr>
          <a:xfrm flipH="1">
            <a:off x="9607056" y="9136855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2" name="TextBox 421"/>
          <p:cNvSpPr txBox="1"/>
          <p:nvPr/>
        </p:nvSpPr>
        <p:spPr>
          <a:xfrm rot="16200000">
            <a:off x="6225710" y="25207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Nucleariids</a:t>
            </a:r>
            <a:endParaRPr lang="en-US" sz="2000" dirty="0"/>
          </a:p>
        </p:txBody>
      </p:sp>
      <p:sp>
        <p:nvSpPr>
          <p:cNvPr id="423" name="TextBox 422"/>
          <p:cNvSpPr txBox="1"/>
          <p:nvPr/>
        </p:nvSpPr>
        <p:spPr>
          <a:xfrm rot="16200000">
            <a:off x="6885062" y="2366877"/>
            <a:ext cx="32004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Bread mold</a:t>
            </a:r>
          </a:p>
          <a:p>
            <a:r>
              <a:rPr lang="en-US" sz="2000" dirty="0" smtClean="0"/>
              <a:t>(</a:t>
            </a:r>
            <a:r>
              <a:rPr lang="en-US" sz="2000" dirty="0" err="1" smtClean="0"/>
              <a:t>Rhizopus</a:t>
            </a:r>
            <a:r>
              <a:rPr lang="en-US" sz="2000" dirty="0" smtClean="0"/>
              <a:t>)</a:t>
            </a:r>
            <a:endParaRPr lang="en-US" sz="2000" dirty="0"/>
          </a:p>
        </p:txBody>
      </p:sp>
      <p:sp>
        <p:nvSpPr>
          <p:cNvPr id="424" name="TextBox 423"/>
          <p:cNvSpPr txBox="1"/>
          <p:nvPr/>
        </p:nvSpPr>
        <p:spPr>
          <a:xfrm rot="16200000">
            <a:off x="7647062" y="2366877"/>
            <a:ext cx="32004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Sac fungi</a:t>
            </a:r>
          </a:p>
          <a:p>
            <a:r>
              <a:rPr lang="en-US" sz="2000" dirty="0" smtClean="0"/>
              <a:t>(Ascomycota)</a:t>
            </a:r>
            <a:endParaRPr lang="en-US" sz="2000" dirty="0"/>
          </a:p>
        </p:txBody>
      </p:sp>
      <p:sp>
        <p:nvSpPr>
          <p:cNvPr id="425" name="5-Point Star 424"/>
          <p:cNvSpPr/>
          <p:nvPr/>
        </p:nvSpPr>
        <p:spPr>
          <a:xfrm>
            <a:off x="8616456" y="110266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26" name="TextBox 425"/>
          <p:cNvSpPr txBox="1"/>
          <p:nvPr/>
        </p:nvSpPr>
        <p:spPr>
          <a:xfrm rot="16200000">
            <a:off x="8659738" y="2351636"/>
            <a:ext cx="32004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Club fungi</a:t>
            </a:r>
          </a:p>
          <a:p>
            <a:r>
              <a:rPr lang="en-US" sz="2000" dirty="0" smtClean="0"/>
              <a:t>(</a:t>
            </a:r>
            <a:r>
              <a:rPr lang="en-US" sz="2000" dirty="0" err="1" smtClean="0"/>
              <a:t>Basidomycota</a:t>
            </a:r>
            <a:r>
              <a:rPr lang="en-US" sz="2000" dirty="0"/>
              <a:t>)</a:t>
            </a:r>
          </a:p>
        </p:txBody>
      </p:sp>
      <p:cxnSp>
        <p:nvCxnSpPr>
          <p:cNvPr id="427" name="Straight Connector 426"/>
          <p:cNvCxnSpPr/>
          <p:nvPr/>
        </p:nvCxnSpPr>
        <p:spPr>
          <a:xfrm flipH="1" flipV="1">
            <a:off x="10064255" y="4244815"/>
            <a:ext cx="0" cy="48768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8" name="TextBox 427"/>
          <p:cNvSpPr txBox="1"/>
          <p:nvPr/>
        </p:nvSpPr>
        <p:spPr>
          <a:xfrm>
            <a:off x="6559054" y="1447501"/>
            <a:ext cx="25146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Protist</a:t>
            </a:r>
          </a:p>
          <a:p>
            <a:pPr algn="ctr"/>
            <a:r>
              <a:rPr lang="en-US" sz="2000" dirty="0" smtClean="0"/>
              <a:t>Ancestor</a:t>
            </a:r>
            <a:endParaRPr lang="en-US" sz="2000" dirty="0"/>
          </a:p>
        </p:txBody>
      </p:sp>
      <p:cxnSp>
        <p:nvCxnSpPr>
          <p:cNvPr id="429" name="Straight Connector 428"/>
          <p:cNvCxnSpPr/>
          <p:nvPr/>
        </p:nvCxnSpPr>
        <p:spPr>
          <a:xfrm>
            <a:off x="7321055" y="2122258"/>
            <a:ext cx="9906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TextBox 429"/>
          <p:cNvSpPr txBox="1"/>
          <p:nvPr/>
        </p:nvSpPr>
        <p:spPr>
          <a:xfrm>
            <a:off x="8616454" y="1425415"/>
            <a:ext cx="23622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Fungi </a:t>
            </a:r>
          </a:p>
          <a:p>
            <a:pPr algn="ctr"/>
            <a:r>
              <a:rPr lang="en-US" sz="2000" dirty="0" smtClean="0"/>
              <a:t>Kingdom</a:t>
            </a:r>
            <a:endParaRPr lang="en-US" sz="2000" dirty="0"/>
          </a:p>
        </p:txBody>
      </p:sp>
      <p:cxnSp>
        <p:nvCxnSpPr>
          <p:cNvPr id="431" name="Straight Connector 430"/>
          <p:cNvCxnSpPr/>
          <p:nvPr/>
        </p:nvCxnSpPr>
        <p:spPr>
          <a:xfrm>
            <a:off x="8616454" y="2122258"/>
            <a:ext cx="23622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2" name="5-Point Star 431"/>
          <p:cNvSpPr/>
          <p:nvPr/>
        </p:nvSpPr>
        <p:spPr>
          <a:xfrm>
            <a:off x="9226056" y="9655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33" name="5-Point Star 432"/>
          <p:cNvSpPr/>
          <p:nvPr/>
        </p:nvSpPr>
        <p:spPr>
          <a:xfrm>
            <a:off x="9759455" y="89692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cxnSp>
        <p:nvCxnSpPr>
          <p:cNvPr id="434" name="Straight Connector 433"/>
          <p:cNvCxnSpPr/>
          <p:nvPr/>
        </p:nvCxnSpPr>
        <p:spPr>
          <a:xfrm flipH="1">
            <a:off x="11607365" y="11087575"/>
            <a:ext cx="1504890" cy="152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5" name="Straight Connector 434"/>
          <p:cNvCxnSpPr/>
          <p:nvPr/>
        </p:nvCxnSpPr>
        <p:spPr>
          <a:xfrm flipH="1" flipV="1">
            <a:off x="11588254" y="4244816"/>
            <a:ext cx="0" cy="685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6" name="Straight Connector 435"/>
          <p:cNvCxnSpPr/>
          <p:nvPr/>
        </p:nvCxnSpPr>
        <p:spPr>
          <a:xfrm flipH="1">
            <a:off x="8311655" y="12398216"/>
            <a:ext cx="4114800" cy="21945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7" name="Straight Connector 436"/>
          <p:cNvCxnSpPr/>
          <p:nvPr/>
        </p:nvCxnSpPr>
        <p:spPr>
          <a:xfrm flipV="1">
            <a:off x="13112254" y="10417016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8" name="Straight Connector 437"/>
          <p:cNvCxnSpPr/>
          <p:nvPr/>
        </p:nvCxnSpPr>
        <p:spPr>
          <a:xfrm flipH="1" flipV="1">
            <a:off x="12502654" y="4244815"/>
            <a:ext cx="0" cy="6172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Connector 438"/>
          <p:cNvCxnSpPr/>
          <p:nvPr/>
        </p:nvCxnSpPr>
        <p:spPr>
          <a:xfrm flipH="1">
            <a:off x="12502655" y="10417015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0" name="Straight Connector 439"/>
          <p:cNvCxnSpPr/>
          <p:nvPr/>
        </p:nvCxnSpPr>
        <p:spPr>
          <a:xfrm flipH="1">
            <a:off x="13112254" y="10417015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1" name="Straight Connector 440"/>
          <p:cNvCxnSpPr/>
          <p:nvPr/>
        </p:nvCxnSpPr>
        <p:spPr>
          <a:xfrm flipV="1">
            <a:off x="13645654" y="9731216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2" name="Straight Connector 441"/>
          <p:cNvCxnSpPr/>
          <p:nvPr/>
        </p:nvCxnSpPr>
        <p:spPr>
          <a:xfrm flipH="1" flipV="1">
            <a:off x="13036054" y="4244815"/>
            <a:ext cx="0" cy="5486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3" name="Straight Connector 442"/>
          <p:cNvCxnSpPr/>
          <p:nvPr/>
        </p:nvCxnSpPr>
        <p:spPr>
          <a:xfrm flipH="1" flipV="1">
            <a:off x="13036055" y="9723596"/>
            <a:ext cx="609600" cy="76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4" name="Straight Connector 443"/>
          <p:cNvCxnSpPr/>
          <p:nvPr/>
        </p:nvCxnSpPr>
        <p:spPr>
          <a:xfrm flipH="1">
            <a:off x="13645654" y="9723596"/>
            <a:ext cx="3200400" cy="762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5" name="Straight Connector 444"/>
          <p:cNvCxnSpPr/>
          <p:nvPr/>
        </p:nvCxnSpPr>
        <p:spPr>
          <a:xfrm flipV="1">
            <a:off x="14483855" y="9045417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Connector 445"/>
          <p:cNvCxnSpPr/>
          <p:nvPr/>
        </p:nvCxnSpPr>
        <p:spPr>
          <a:xfrm flipH="1" flipV="1">
            <a:off x="13569454" y="4244816"/>
            <a:ext cx="0" cy="4800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Connector 448"/>
          <p:cNvCxnSpPr/>
          <p:nvPr/>
        </p:nvCxnSpPr>
        <p:spPr>
          <a:xfrm flipV="1">
            <a:off x="15150546" y="4244816"/>
            <a:ext cx="0" cy="4785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Connector 449"/>
          <p:cNvCxnSpPr/>
          <p:nvPr/>
        </p:nvCxnSpPr>
        <p:spPr>
          <a:xfrm flipH="1" flipV="1">
            <a:off x="14102854" y="4244816"/>
            <a:ext cx="0" cy="4785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1" name="Straight Connector 450"/>
          <p:cNvCxnSpPr/>
          <p:nvPr/>
        </p:nvCxnSpPr>
        <p:spPr>
          <a:xfrm flipH="1" flipV="1">
            <a:off x="17074654" y="4244815"/>
            <a:ext cx="0" cy="4328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/>
          <p:cNvCxnSpPr/>
          <p:nvPr/>
        </p:nvCxnSpPr>
        <p:spPr>
          <a:xfrm flipH="1">
            <a:off x="17074654" y="8572975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3" name="Straight Connector 452"/>
          <p:cNvCxnSpPr/>
          <p:nvPr/>
        </p:nvCxnSpPr>
        <p:spPr>
          <a:xfrm flipH="1">
            <a:off x="17608055" y="8572975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4" name="Straight Connector 453"/>
          <p:cNvCxnSpPr/>
          <p:nvPr/>
        </p:nvCxnSpPr>
        <p:spPr>
          <a:xfrm flipV="1">
            <a:off x="18122344" y="7887175"/>
            <a:ext cx="0" cy="6705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5" name="Straight Connector 454"/>
          <p:cNvCxnSpPr/>
          <p:nvPr/>
        </p:nvCxnSpPr>
        <p:spPr>
          <a:xfrm flipH="1" flipV="1">
            <a:off x="17531854" y="4244815"/>
            <a:ext cx="0" cy="3657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6" name="Straight Connector 455"/>
          <p:cNvCxnSpPr/>
          <p:nvPr/>
        </p:nvCxnSpPr>
        <p:spPr>
          <a:xfrm flipH="1">
            <a:off x="17531855" y="7902415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7" name="Straight Connector 456"/>
          <p:cNvCxnSpPr/>
          <p:nvPr/>
        </p:nvCxnSpPr>
        <p:spPr>
          <a:xfrm flipH="1">
            <a:off x="18141454" y="7902415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Connector 457"/>
          <p:cNvCxnSpPr/>
          <p:nvPr/>
        </p:nvCxnSpPr>
        <p:spPr>
          <a:xfrm flipV="1">
            <a:off x="18655746" y="7201376"/>
            <a:ext cx="1911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9" name="Straight Connector 458"/>
          <p:cNvCxnSpPr/>
          <p:nvPr/>
        </p:nvCxnSpPr>
        <p:spPr>
          <a:xfrm flipH="1" flipV="1">
            <a:off x="17989054" y="4244815"/>
            <a:ext cx="0" cy="29565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1" name="Straight Connector 460"/>
          <p:cNvCxnSpPr/>
          <p:nvPr/>
        </p:nvCxnSpPr>
        <p:spPr>
          <a:xfrm flipH="1">
            <a:off x="17989054" y="7201375"/>
            <a:ext cx="11430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2" name="Straight Connector 461"/>
          <p:cNvCxnSpPr/>
          <p:nvPr/>
        </p:nvCxnSpPr>
        <p:spPr>
          <a:xfrm flipV="1">
            <a:off x="19112945" y="6363175"/>
            <a:ext cx="19110" cy="822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3" name="Straight Connector 462"/>
          <p:cNvCxnSpPr/>
          <p:nvPr/>
        </p:nvCxnSpPr>
        <p:spPr>
          <a:xfrm flipH="1" flipV="1">
            <a:off x="18446254" y="4244815"/>
            <a:ext cx="0" cy="2118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Straight Connector 463"/>
          <p:cNvCxnSpPr/>
          <p:nvPr/>
        </p:nvCxnSpPr>
        <p:spPr>
          <a:xfrm flipH="1">
            <a:off x="18446254" y="6363175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5" name="Straight Connector 464"/>
          <p:cNvCxnSpPr/>
          <p:nvPr/>
        </p:nvCxnSpPr>
        <p:spPr>
          <a:xfrm flipH="1">
            <a:off x="19055855" y="6363175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6" name="Straight Connector 465"/>
          <p:cNvCxnSpPr/>
          <p:nvPr/>
        </p:nvCxnSpPr>
        <p:spPr>
          <a:xfrm flipV="1">
            <a:off x="19570146" y="5601175"/>
            <a:ext cx="19110" cy="7467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7" name="Straight Connector 466"/>
          <p:cNvCxnSpPr/>
          <p:nvPr/>
        </p:nvCxnSpPr>
        <p:spPr>
          <a:xfrm flipV="1">
            <a:off x="18903454" y="4229576"/>
            <a:ext cx="0" cy="1371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Connector 467"/>
          <p:cNvCxnSpPr/>
          <p:nvPr/>
        </p:nvCxnSpPr>
        <p:spPr>
          <a:xfrm flipH="1">
            <a:off x="18903455" y="5601175"/>
            <a:ext cx="178114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0" name="Straight Connector 469"/>
          <p:cNvCxnSpPr/>
          <p:nvPr/>
        </p:nvCxnSpPr>
        <p:spPr>
          <a:xfrm flipV="1">
            <a:off x="20656054" y="4244816"/>
            <a:ext cx="0" cy="1371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1" name="TextBox 470"/>
          <p:cNvSpPr txBox="1"/>
          <p:nvPr/>
        </p:nvSpPr>
        <p:spPr>
          <a:xfrm rot="16200000">
            <a:off x="10016601" y="2520764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Choanoflagellate</a:t>
            </a:r>
            <a:endParaRPr lang="en-US" sz="2000" dirty="0"/>
          </a:p>
        </p:txBody>
      </p:sp>
      <p:sp>
        <p:nvSpPr>
          <p:cNvPr id="472" name="TextBox 471"/>
          <p:cNvSpPr txBox="1"/>
          <p:nvPr/>
        </p:nvSpPr>
        <p:spPr>
          <a:xfrm rot="16200000">
            <a:off x="10931000" y="25207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Porifera</a:t>
            </a:r>
            <a:endParaRPr lang="en-US" sz="2000" dirty="0"/>
          </a:p>
        </p:txBody>
      </p:sp>
      <p:sp>
        <p:nvSpPr>
          <p:cNvPr id="473" name="TextBox 472"/>
          <p:cNvSpPr txBox="1"/>
          <p:nvPr/>
        </p:nvSpPr>
        <p:spPr>
          <a:xfrm rot="16200000">
            <a:off x="11483511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Cnidaria</a:t>
            </a:r>
            <a:endParaRPr lang="en-US" sz="2000" dirty="0"/>
          </a:p>
        </p:txBody>
      </p:sp>
      <p:sp>
        <p:nvSpPr>
          <p:cNvPr id="474" name="TextBox 473"/>
          <p:cNvSpPr txBox="1"/>
          <p:nvPr/>
        </p:nvSpPr>
        <p:spPr>
          <a:xfrm rot="16200000">
            <a:off x="11959822" y="25207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/>
              <a:t>P</a:t>
            </a:r>
            <a:r>
              <a:rPr lang="en-US" sz="2000" dirty="0" err="1" smtClean="0"/>
              <a:t>latyhelminthes</a:t>
            </a:r>
            <a:endParaRPr lang="en-US" sz="2000" dirty="0"/>
          </a:p>
        </p:txBody>
      </p:sp>
      <p:sp>
        <p:nvSpPr>
          <p:cNvPr id="475" name="TextBox 474"/>
          <p:cNvSpPr txBox="1"/>
          <p:nvPr/>
        </p:nvSpPr>
        <p:spPr>
          <a:xfrm rot="16200000">
            <a:off x="12474111" y="25207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Mollusca</a:t>
            </a:r>
            <a:endParaRPr lang="en-US" sz="2000" dirty="0"/>
          </a:p>
        </p:txBody>
      </p:sp>
      <p:sp>
        <p:nvSpPr>
          <p:cNvPr id="476" name="TextBox 475"/>
          <p:cNvSpPr txBox="1"/>
          <p:nvPr/>
        </p:nvSpPr>
        <p:spPr>
          <a:xfrm rot="16200000">
            <a:off x="13521801" y="25207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Annelidia</a:t>
            </a:r>
            <a:endParaRPr lang="en-US" sz="2000" dirty="0"/>
          </a:p>
        </p:txBody>
      </p:sp>
      <p:sp>
        <p:nvSpPr>
          <p:cNvPr id="477" name="TextBox 476"/>
          <p:cNvSpPr txBox="1"/>
          <p:nvPr/>
        </p:nvSpPr>
        <p:spPr>
          <a:xfrm rot="16200000">
            <a:off x="13921912" y="25207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Arthropoda</a:t>
            </a:r>
            <a:endParaRPr lang="en-US" sz="2000" dirty="0"/>
          </a:p>
        </p:txBody>
      </p:sp>
      <p:cxnSp>
        <p:nvCxnSpPr>
          <p:cNvPr id="478" name="Straight Connector 477"/>
          <p:cNvCxnSpPr/>
          <p:nvPr/>
        </p:nvCxnSpPr>
        <p:spPr>
          <a:xfrm flipH="1">
            <a:off x="13560022" y="9030175"/>
            <a:ext cx="197152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9" name="Straight Connector 478"/>
          <p:cNvCxnSpPr/>
          <p:nvPr/>
        </p:nvCxnSpPr>
        <p:spPr>
          <a:xfrm flipV="1">
            <a:off x="15531544" y="4244816"/>
            <a:ext cx="0" cy="4785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0" name="Straight Connector 479"/>
          <p:cNvCxnSpPr/>
          <p:nvPr/>
        </p:nvCxnSpPr>
        <p:spPr>
          <a:xfrm flipV="1">
            <a:off x="16846054" y="9045417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/>
          <p:cNvCxnSpPr/>
          <p:nvPr/>
        </p:nvCxnSpPr>
        <p:spPr>
          <a:xfrm flipH="1" flipV="1">
            <a:off x="16160254" y="4244816"/>
            <a:ext cx="0" cy="4800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2" name="Straight Connector 481"/>
          <p:cNvCxnSpPr/>
          <p:nvPr/>
        </p:nvCxnSpPr>
        <p:spPr>
          <a:xfrm flipH="1">
            <a:off x="16160256" y="9045415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3" name="Straight Connector 482"/>
          <p:cNvCxnSpPr/>
          <p:nvPr/>
        </p:nvCxnSpPr>
        <p:spPr>
          <a:xfrm flipH="1">
            <a:off x="16769854" y="9030175"/>
            <a:ext cx="838200" cy="152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4" name="Straight Connector 483"/>
          <p:cNvCxnSpPr/>
          <p:nvPr/>
        </p:nvCxnSpPr>
        <p:spPr>
          <a:xfrm flipV="1">
            <a:off x="17608054" y="8572975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5" name="TextBox 484"/>
          <p:cNvSpPr txBox="1"/>
          <p:nvPr/>
        </p:nvSpPr>
        <p:spPr>
          <a:xfrm rot="16200000">
            <a:off x="14588600" y="25207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Echinodermata</a:t>
            </a:r>
            <a:endParaRPr lang="en-US" sz="2000" dirty="0"/>
          </a:p>
        </p:txBody>
      </p:sp>
      <p:cxnSp>
        <p:nvCxnSpPr>
          <p:cNvPr id="486" name="Straight Connector 485"/>
          <p:cNvCxnSpPr/>
          <p:nvPr/>
        </p:nvCxnSpPr>
        <p:spPr>
          <a:xfrm flipV="1">
            <a:off x="19817854" y="4229576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7" name="Straight Connector 486"/>
          <p:cNvCxnSpPr/>
          <p:nvPr/>
        </p:nvCxnSpPr>
        <p:spPr>
          <a:xfrm flipH="1">
            <a:off x="18903455" y="4915375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8" name="TextBox 487"/>
          <p:cNvSpPr txBox="1"/>
          <p:nvPr/>
        </p:nvSpPr>
        <p:spPr>
          <a:xfrm rot="16200000">
            <a:off x="15445910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Lancelets</a:t>
            </a:r>
            <a:endParaRPr lang="en-US" sz="2000" dirty="0"/>
          </a:p>
        </p:txBody>
      </p:sp>
      <p:sp>
        <p:nvSpPr>
          <p:cNvPr id="489" name="TextBox 488"/>
          <p:cNvSpPr txBox="1"/>
          <p:nvPr/>
        </p:nvSpPr>
        <p:spPr>
          <a:xfrm rot="16200000">
            <a:off x="15903110" y="24445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Cartilaginous  fish</a:t>
            </a:r>
            <a:endParaRPr lang="en-US" sz="2000" dirty="0"/>
          </a:p>
        </p:txBody>
      </p:sp>
      <p:sp>
        <p:nvSpPr>
          <p:cNvPr id="490" name="TextBox 489"/>
          <p:cNvSpPr txBox="1"/>
          <p:nvPr/>
        </p:nvSpPr>
        <p:spPr>
          <a:xfrm rot="16200000">
            <a:off x="16417400" y="2520764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Bony Fish</a:t>
            </a:r>
            <a:endParaRPr lang="en-US" sz="2000" dirty="0"/>
          </a:p>
        </p:txBody>
      </p:sp>
      <p:sp>
        <p:nvSpPr>
          <p:cNvPr id="491" name="TextBox 490"/>
          <p:cNvSpPr txBox="1"/>
          <p:nvPr/>
        </p:nvSpPr>
        <p:spPr>
          <a:xfrm rot="16200000">
            <a:off x="16817510" y="2520764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Amphibians</a:t>
            </a:r>
            <a:endParaRPr lang="en-US" sz="2000" dirty="0"/>
          </a:p>
        </p:txBody>
      </p:sp>
      <p:sp>
        <p:nvSpPr>
          <p:cNvPr id="492" name="TextBox 491"/>
          <p:cNvSpPr txBox="1"/>
          <p:nvPr/>
        </p:nvSpPr>
        <p:spPr>
          <a:xfrm rot="16200000">
            <a:off x="17274711" y="25207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Reptiles</a:t>
            </a:r>
            <a:endParaRPr lang="en-US" sz="2000" dirty="0"/>
          </a:p>
        </p:txBody>
      </p:sp>
      <p:sp>
        <p:nvSpPr>
          <p:cNvPr id="493" name="TextBox 492"/>
          <p:cNvSpPr txBox="1"/>
          <p:nvPr/>
        </p:nvSpPr>
        <p:spPr>
          <a:xfrm rot="16200000">
            <a:off x="18170001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Birds</a:t>
            </a:r>
            <a:endParaRPr lang="en-US" sz="2000" dirty="0"/>
          </a:p>
        </p:txBody>
      </p:sp>
      <p:sp>
        <p:nvSpPr>
          <p:cNvPr id="494" name="TextBox 493"/>
          <p:cNvSpPr txBox="1"/>
          <p:nvPr/>
        </p:nvSpPr>
        <p:spPr>
          <a:xfrm rot="16200000">
            <a:off x="19084401" y="2475044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Mammals</a:t>
            </a:r>
            <a:endParaRPr lang="en-US" sz="2000" dirty="0"/>
          </a:p>
        </p:txBody>
      </p:sp>
      <p:cxnSp>
        <p:nvCxnSpPr>
          <p:cNvPr id="495" name="Straight Connector 494"/>
          <p:cNvCxnSpPr/>
          <p:nvPr/>
        </p:nvCxnSpPr>
        <p:spPr>
          <a:xfrm flipV="1">
            <a:off x="12426454" y="11102815"/>
            <a:ext cx="0" cy="129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6" name="5-Point Star 495"/>
          <p:cNvSpPr/>
          <p:nvPr/>
        </p:nvSpPr>
        <p:spPr>
          <a:xfrm>
            <a:off x="14331456" y="9274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97" name="5-Point Star 496"/>
          <p:cNvSpPr/>
          <p:nvPr/>
        </p:nvSpPr>
        <p:spPr>
          <a:xfrm>
            <a:off x="16693655" y="9274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98" name="5-Point Star 497"/>
          <p:cNvSpPr/>
          <p:nvPr/>
        </p:nvSpPr>
        <p:spPr>
          <a:xfrm>
            <a:off x="13493255" y="99598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499" name="5-Point Star 498"/>
          <p:cNvSpPr/>
          <p:nvPr/>
        </p:nvSpPr>
        <p:spPr>
          <a:xfrm>
            <a:off x="12959855" y="106456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00" name="5-Point Star 499"/>
          <p:cNvSpPr/>
          <p:nvPr/>
        </p:nvSpPr>
        <p:spPr>
          <a:xfrm>
            <a:off x="17760455" y="84358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01" name="5-Point Star 500"/>
          <p:cNvSpPr/>
          <p:nvPr/>
        </p:nvSpPr>
        <p:spPr>
          <a:xfrm>
            <a:off x="18293854" y="7750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02" name="5-Point Star 501"/>
          <p:cNvSpPr/>
          <p:nvPr/>
        </p:nvSpPr>
        <p:spPr>
          <a:xfrm>
            <a:off x="18751055" y="70642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03" name="5-Point Star 502"/>
          <p:cNvSpPr/>
          <p:nvPr/>
        </p:nvSpPr>
        <p:spPr>
          <a:xfrm>
            <a:off x="19208255" y="6226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04" name="5-Point Star 503"/>
          <p:cNvSpPr/>
          <p:nvPr/>
        </p:nvSpPr>
        <p:spPr>
          <a:xfrm>
            <a:off x="19665455" y="47782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05" name="5-Point Star 504"/>
          <p:cNvSpPr/>
          <p:nvPr/>
        </p:nvSpPr>
        <p:spPr>
          <a:xfrm>
            <a:off x="20198855" y="5464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06" name="TextBox 505"/>
          <p:cNvSpPr txBox="1"/>
          <p:nvPr/>
        </p:nvSpPr>
        <p:spPr>
          <a:xfrm>
            <a:off x="10369054" y="1425415"/>
            <a:ext cx="25146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Protist</a:t>
            </a:r>
          </a:p>
          <a:p>
            <a:pPr algn="ctr"/>
            <a:r>
              <a:rPr lang="en-US" sz="2000" dirty="0" smtClean="0"/>
              <a:t>Ancestor</a:t>
            </a:r>
            <a:endParaRPr lang="en-US" sz="2000" dirty="0"/>
          </a:p>
        </p:txBody>
      </p:sp>
      <p:cxnSp>
        <p:nvCxnSpPr>
          <p:cNvPr id="507" name="Straight Connector 506"/>
          <p:cNvCxnSpPr/>
          <p:nvPr/>
        </p:nvCxnSpPr>
        <p:spPr>
          <a:xfrm>
            <a:off x="11131055" y="2122258"/>
            <a:ext cx="990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8" name="TextBox 507"/>
          <p:cNvSpPr txBox="1"/>
          <p:nvPr/>
        </p:nvSpPr>
        <p:spPr>
          <a:xfrm>
            <a:off x="12426454" y="1425415"/>
            <a:ext cx="43434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Animal Kingdom: </a:t>
            </a:r>
          </a:p>
          <a:p>
            <a:pPr algn="ctr"/>
            <a:r>
              <a:rPr lang="en-US" sz="2000" dirty="0" smtClean="0"/>
              <a:t>Invertebrates</a:t>
            </a:r>
          </a:p>
        </p:txBody>
      </p:sp>
      <p:cxnSp>
        <p:nvCxnSpPr>
          <p:cNvPr id="509" name="Straight Connector 508"/>
          <p:cNvCxnSpPr/>
          <p:nvPr/>
        </p:nvCxnSpPr>
        <p:spPr>
          <a:xfrm flipV="1">
            <a:off x="12426455" y="2111215"/>
            <a:ext cx="4648200" cy="110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0" name="TextBox 509"/>
          <p:cNvSpPr txBox="1"/>
          <p:nvPr/>
        </p:nvSpPr>
        <p:spPr>
          <a:xfrm>
            <a:off x="17150856" y="663417"/>
            <a:ext cx="35814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Animal Kingdom: </a:t>
            </a:r>
          </a:p>
          <a:p>
            <a:pPr algn="ctr"/>
            <a:r>
              <a:rPr lang="en-US" sz="2000" dirty="0" smtClean="0"/>
              <a:t>Phylum </a:t>
            </a:r>
            <a:r>
              <a:rPr lang="en-US" sz="2000" dirty="0" err="1"/>
              <a:t>C</a:t>
            </a:r>
            <a:r>
              <a:rPr lang="en-US" sz="2000" dirty="0" err="1" smtClean="0"/>
              <a:t>hordata</a:t>
            </a:r>
            <a:endParaRPr lang="en-US" sz="2000" dirty="0" smtClean="0"/>
          </a:p>
        </p:txBody>
      </p:sp>
      <p:cxnSp>
        <p:nvCxnSpPr>
          <p:cNvPr id="511" name="Straight Connector 510"/>
          <p:cNvCxnSpPr/>
          <p:nvPr/>
        </p:nvCxnSpPr>
        <p:spPr>
          <a:xfrm>
            <a:off x="16998456" y="1349215"/>
            <a:ext cx="3810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" name="TextBox 511"/>
          <p:cNvSpPr txBox="1"/>
          <p:nvPr/>
        </p:nvSpPr>
        <p:spPr>
          <a:xfrm>
            <a:off x="17455655" y="1425415"/>
            <a:ext cx="34290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Animal Kingdom: </a:t>
            </a:r>
          </a:p>
          <a:p>
            <a:pPr algn="ctr"/>
            <a:r>
              <a:rPr lang="en-US" sz="2000" dirty="0" smtClean="0"/>
              <a:t>Vertebrates</a:t>
            </a:r>
          </a:p>
        </p:txBody>
      </p:sp>
      <p:cxnSp>
        <p:nvCxnSpPr>
          <p:cNvPr id="513" name="Straight Connector 512"/>
          <p:cNvCxnSpPr/>
          <p:nvPr/>
        </p:nvCxnSpPr>
        <p:spPr>
          <a:xfrm flipV="1">
            <a:off x="17303254" y="2111215"/>
            <a:ext cx="3505200" cy="110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4" name="Straight Connector 513"/>
          <p:cNvCxnSpPr/>
          <p:nvPr/>
        </p:nvCxnSpPr>
        <p:spPr>
          <a:xfrm>
            <a:off x="3034746" y="663415"/>
            <a:ext cx="17468909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5" name="TextBox 514"/>
          <p:cNvSpPr txBox="1"/>
          <p:nvPr/>
        </p:nvSpPr>
        <p:spPr>
          <a:xfrm>
            <a:off x="8464055" y="14989016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Acquisition of nucleus and mitochondria (</a:t>
            </a:r>
            <a:r>
              <a:rPr lang="en-US" sz="1200" i="1" dirty="0" err="1"/>
              <a:t>Endosymbiosis</a:t>
            </a:r>
            <a:r>
              <a:rPr lang="en-US" sz="1200" i="1" dirty="0"/>
              <a:t>)</a:t>
            </a:r>
          </a:p>
        </p:txBody>
      </p:sp>
      <p:sp>
        <p:nvSpPr>
          <p:cNvPr id="516" name="TextBox 515"/>
          <p:cNvSpPr txBox="1"/>
          <p:nvPr/>
        </p:nvSpPr>
        <p:spPr>
          <a:xfrm>
            <a:off x="6406655" y="13110329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Acquisition of chloroplasts (</a:t>
            </a:r>
            <a:r>
              <a:rPr lang="en-US" sz="1200" i="1" dirty="0" err="1"/>
              <a:t>Endosymbiosis</a:t>
            </a:r>
            <a:r>
              <a:rPr lang="en-US" sz="1200" i="1" dirty="0"/>
              <a:t>)</a:t>
            </a:r>
          </a:p>
        </p:txBody>
      </p:sp>
      <p:sp>
        <p:nvSpPr>
          <p:cNvPr id="517" name="TextBox 516"/>
          <p:cNvSpPr txBox="1"/>
          <p:nvPr/>
        </p:nvSpPr>
        <p:spPr>
          <a:xfrm>
            <a:off x="4958855" y="10645616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Colonization of land</a:t>
            </a:r>
          </a:p>
        </p:txBody>
      </p:sp>
      <p:sp>
        <p:nvSpPr>
          <p:cNvPr id="518" name="TextBox 517"/>
          <p:cNvSpPr txBox="1"/>
          <p:nvPr/>
        </p:nvSpPr>
        <p:spPr>
          <a:xfrm>
            <a:off x="5416056" y="9959817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Vascular Tissue</a:t>
            </a:r>
          </a:p>
        </p:txBody>
      </p:sp>
      <p:sp>
        <p:nvSpPr>
          <p:cNvPr id="519" name="TextBox 518"/>
          <p:cNvSpPr txBox="1"/>
          <p:nvPr/>
        </p:nvSpPr>
        <p:spPr>
          <a:xfrm>
            <a:off x="5949455" y="9274016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Seeds</a:t>
            </a:r>
          </a:p>
        </p:txBody>
      </p:sp>
      <p:sp>
        <p:nvSpPr>
          <p:cNvPr id="520" name="TextBox 519"/>
          <p:cNvSpPr txBox="1"/>
          <p:nvPr/>
        </p:nvSpPr>
        <p:spPr>
          <a:xfrm>
            <a:off x="6406655" y="8562900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Flowers</a:t>
            </a:r>
          </a:p>
        </p:txBody>
      </p:sp>
      <p:sp>
        <p:nvSpPr>
          <p:cNvPr id="521" name="TextBox 520"/>
          <p:cNvSpPr txBox="1"/>
          <p:nvPr/>
        </p:nvSpPr>
        <p:spPr>
          <a:xfrm>
            <a:off x="8616456" y="11407617"/>
            <a:ext cx="2133600" cy="646321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Loss of flagella</a:t>
            </a:r>
          </a:p>
          <a:p>
            <a:r>
              <a:rPr lang="en-US" sz="1200" i="1" dirty="0"/>
              <a:t>Colonization of land</a:t>
            </a:r>
          </a:p>
          <a:p>
            <a:r>
              <a:rPr lang="en-US" sz="1200" i="1" dirty="0" err="1"/>
              <a:t>Multicellularity</a:t>
            </a:r>
            <a:endParaRPr lang="en-US" sz="1200" i="1" dirty="0"/>
          </a:p>
        </p:txBody>
      </p:sp>
      <p:sp>
        <p:nvSpPr>
          <p:cNvPr id="522" name="TextBox 521"/>
          <p:cNvSpPr txBox="1"/>
          <p:nvPr/>
        </p:nvSpPr>
        <p:spPr>
          <a:xfrm>
            <a:off x="9302257" y="9959817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Sexual spores</a:t>
            </a:r>
          </a:p>
        </p:txBody>
      </p:sp>
      <p:sp>
        <p:nvSpPr>
          <p:cNvPr id="523" name="TextBox 522"/>
          <p:cNvSpPr txBox="1"/>
          <p:nvPr/>
        </p:nvSpPr>
        <p:spPr>
          <a:xfrm>
            <a:off x="9683256" y="9274015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Sexual spores</a:t>
            </a:r>
          </a:p>
          <a:p>
            <a:r>
              <a:rPr lang="en-US" sz="1200" i="1" dirty="0"/>
              <a:t>(external)</a:t>
            </a:r>
          </a:p>
        </p:txBody>
      </p:sp>
      <p:sp>
        <p:nvSpPr>
          <p:cNvPr id="524" name="5-Point Star 523"/>
          <p:cNvSpPr/>
          <p:nvPr/>
        </p:nvSpPr>
        <p:spPr>
          <a:xfrm>
            <a:off x="9149855" y="89692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25" name="TextBox 524"/>
          <p:cNvSpPr txBox="1"/>
          <p:nvPr/>
        </p:nvSpPr>
        <p:spPr>
          <a:xfrm>
            <a:off x="8610600" y="9291945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Sexual spores</a:t>
            </a:r>
          </a:p>
          <a:p>
            <a:r>
              <a:rPr lang="en-US" sz="1200" i="1" dirty="0"/>
              <a:t>(internal)</a:t>
            </a:r>
          </a:p>
        </p:txBody>
      </p:sp>
      <p:sp>
        <p:nvSpPr>
          <p:cNvPr id="526" name="TextBox 525"/>
          <p:cNvSpPr txBox="1"/>
          <p:nvPr/>
        </p:nvSpPr>
        <p:spPr>
          <a:xfrm>
            <a:off x="13188455" y="10696500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 err="1"/>
              <a:t>Multicellularity</a:t>
            </a:r>
            <a:endParaRPr lang="en-US" sz="1200" i="1" dirty="0"/>
          </a:p>
        </p:txBody>
      </p:sp>
      <p:sp>
        <p:nvSpPr>
          <p:cNvPr id="527" name="TextBox 526"/>
          <p:cNvSpPr txBox="1"/>
          <p:nvPr/>
        </p:nvSpPr>
        <p:spPr>
          <a:xfrm>
            <a:off x="13798056" y="10010700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True Tissues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14560056" y="9296400"/>
            <a:ext cx="2133600" cy="1015653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Protostomes</a:t>
            </a:r>
          </a:p>
          <a:p>
            <a:r>
              <a:rPr lang="en-US" sz="1200" i="1" dirty="0"/>
              <a:t>Bilateral symmetry</a:t>
            </a:r>
          </a:p>
          <a:p>
            <a:r>
              <a:rPr lang="en-US" sz="1200" i="1" dirty="0"/>
              <a:t> Body Cavities</a:t>
            </a:r>
          </a:p>
          <a:p>
            <a:r>
              <a:rPr lang="en-US" sz="1200" i="1" dirty="0"/>
              <a:t>Triploblastic Tissue Layers </a:t>
            </a:r>
          </a:p>
          <a:p>
            <a:endParaRPr lang="en-US" sz="1200" i="1" dirty="0"/>
          </a:p>
        </p:txBody>
      </p:sp>
      <p:sp>
        <p:nvSpPr>
          <p:cNvPr id="529" name="TextBox 528"/>
          <p:cNvSpPr txBox="1"/>
          <p:nvPr/>
        </p:nvSpPr>
        <p:spPr>
          <a:xfrm>
            <a:off x="16998456" y="9324901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 err="1"/>
              <a:t>Deuterostomes</a:t>
            </a:r>
            <a:endParaRPr lang="en-US" sz="1200" i="1" dirty="0"/>
          </a:p>
        </p:txBody>
      </p:sp>
      <p:sp>
        <p:nvSpPr>
          <p:cNvPr id="530" name="TextBox 529"/>
          <p:cNvSpPr txBox="1"/>
          <p:nvPr/>
        </p:nvSpPr>
        <p:spPr>
          <a:xfrm>
            <a:off x="17760455" y="8715300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Vertebrae</a:t>
            </a:r>
          </a:p>
          <a:p>
            <a:r>
              <a:rPr lang="en-US" sz="1200" i="1" dirty="0"/>
              <a:t>Jaws</a:t>
            </a:r>
          </a:p>
        </p:txBody>
      </p:sp>
      <p:sp>
        <p:nvSpPr>
          <p:cNvPr id="531" name="TextBox 530"/>
          <p:cNvSpPr txBox="1"/>
          <p:nvPr/>
        </p:nvSpPr>
        <p:spPr>
          <a:xfrm>
            <a:off x="18293855" y="8029500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Lungs</a:t>
            </a:r>
          </a:p>
        </p:txBody>
      </p:sp>
      <p:sp>
        <p:nvSpPr>
          <p:cNvPr id="532" name="TextBox 531"/>
          <p:cNvSpPr txBox="1"/>
          <p:nvPr/>
        </p:nvSpPr>
        <p:spPr>
          <a:xfrm>
            <a:off x="18751056" y="7343699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Legs</a:t>
            </a:r>
          </a:p>
          <a:p>
            <a:r>
              <a:rPr lang="en-US" sz="1200" i="1" dirty="0"/>
              <a:t>Colonization of land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19208255" y="6530816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Amniotic Egg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20275057" y="5819700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Hair</a:t>
            </a:r>
          </a:p>
          <a:p>
            <a:r>
              <a:rPr lang="en-US" sz="1200" i="1" dirty="0"/>
              <a:t>Mammary Glands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19284457" y="5083016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     Feathers</a:t>
            </a:r>
          </a:p>
        </p:txBody>
      </p:sp>
      <p:cxnSp>
        <p:nvCxnSpPr>
          <p:cNvPr id="536" name="Straight Connector 535"/>
          <p:cNvCxnSpPr/>
          <p:nvPr/>
        </p:nvCxnSpPr>
        <p:spPr>
          <a:xfrm flipH="1" flipV="1">
            <a:off x="3130055" y="4244815"/>
            <a:ext cx="0" cy="69342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7" name="TextBox 536"/>
          <p:cNvSpPr txBox="1"/>
          <p:nvPr/>
        </p:nvSpPr>
        <p:spPr>
          <a:xfrm rot="16200000">
            <a:off x="1571650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Chlorophyta</a:t>
            </a:r>
            <a:endParaRPr lang="en-US" sz="2000" dirty="0"/>
          </a:p>
        </p:txBody>
      </p:sp>
      <p:sp>
        <p:nvSpPr>
          <p:cNvPr id="538" name="5-Point Star 537"/>
          <p:cNvSpPr/>
          <p:nvPr/>
        </p:nvSpPr>
        <p:spPr>
          <a:xfrm>
            <a:off x="3511055" y="104932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39" name="TextBox 538"/>
          <p:cNvSpPr txBox="1"/>
          <p:nvPr/>
        </p:nvSpPr>
        <p:spPr>
          <a:xfrm>
            <a:off x="3581400" y="10772699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 err="1"/>
              <a:t>Multicellularity</a:t>
            </a:r>
            <a:endParaRPr lang="en-US" sz="1200" i="1" dirty="0"/>
          </a:p>
        </p:txBody>
      </p:sp>
      <p:sp>
        <p:nvSpPr>
          <p:cNvPr id="540" name="5-Point Star 539"/>
          <p:cNvSpPr/>
          <p:nvPr/>
        </p:nvSpPr>
        <p:spPr>
          <a:xfrm>
            <a:off x="14788655" y="8893015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1200"/>
          </a:p>
        </p:txBody>
      </p:sp>
      <p:sp>
        <p:nvSpPr>
          <p:cNvPr id="541" name="TextBox 540"/>
          <p:cNvSpPr txBox="1"/>
          <p:nvPr/>
        </p:nvSpPr>
        <p:spPr>
          <a:xfrm>
            <a:off x="14483856" y="8486700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Colonization </a:t>
            </a:r>
          </a:p>
          <a:p>
            <a:r>
              <a:rPr lang="en-US" sz="1200" i="1" dirty="0"/>
              <a:t>of land</a:t>
            </a:r>
          </a:p>
        </p:txBody>
      </p:sp>
      <p:sp>
        <p:nvSpPr>
          <p:cNvPr id="542" name="TextBox 541"/>
          <p:cNvSpPr txBox="1"/>
          <p:nvPr/>
        </p:nvSpPr>
        <p:spPr>
          <a:xfrm rot="16200000">
            <a:off x="1400150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unicellular</a:t>
            </a:r>
            <a:endParaRPr lang="en-US" sz="2000" dirty="0"/>
          </a:p>
        </p:txBody>
      </p:sp>
      <p:sp>
        <p:nvSpPr>
          <p:cNvPr id="543" name="TextBox 542"/>
          <p:cNvSpPr txBox="1"/>
          <p:nvPr/>
        </p:nvSpPr>
        <p:spPr>
          <a:xfrm rot="16200000">
            <a:off x="1958511" y="24445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multicellular</a:t>
            </a: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7456" y="15979711"/>
            <a:ext cx="6062266" cy="228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683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Oval 183"/>
          <p:cNvSpPr/>
          <p:nvPr/>
        </p:nvSpPr>
        <p:spPr>
          <a:xfrm>
            <a:off x="1343056" y="3060926"/>
            <a:ext cx="304800" cy="304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cxnSp>
        <p:nvCxnSpPr>
          <p:cNvPr id="185" name="Straight Connector 184"/>
          <p:cNvCxnSpPr/>
          <p:nvPr/>
        </p:nvCxnSpPr>
        <p:spPr>
          <a:xfrm flipH="1">
            <a:off x="1495455" y="4310914"/>
            <a:ext cx="0" cy="11201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>
            <a:off x="2409855" y="4310914"/>
            <a:ext cx="0" cy="11201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8505855" y="14445514"/>
            <a:ext cx="0" cy="2895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flipH="1" flipV="1">
            <a:off x="4398675" y="12525276"/>
            <a:ext cx="4107180" cy="214884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 flipV="1">
            <a:off x="4398675" y="11229874"/>
            <a:ext cx="0" cy="12954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/>
          <p:cNvCxnSpPr/>
          <p:nvPr/>
        </p:nvCxnSpPr>
        <p:spPr>
          <a:xfrm flipH="1">
            <a:off x="3324257" y="11245114"/>
            <a:ext cx="10668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Straight Connector 190"/>
          <p:cNvCxnSpPr/>
          <p:nvPr/>
        </p:nvCxnSpPr>
        <p:spPr>
          <a:xfrm flipH="1" flipV="1">
            <a:off x="3857655" y="4310914"/>
            <a:ext cx="0" cy="69342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/>
          <p:nvPr/>
        </p:nvCxnSpPr>
        <p:spPr>
          <a:xfrm flipH="1">
            <a:off x="4391056" y="11245114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4924455" y="10559315"/>
            <a:ext cx="0" cy="685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/>
          <p:nvPr/>
        </p:nvCxnSpPr>
        <p:spPr>
          <a:xfrm flipV="1">
            <a:off x="4391055" y="4310915"/>
            <a:ext cx="0" cy="6248399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H="1">
            <a:off x="4391056" y="10559314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/>
          <p:cNvCxnSpPr/>
          <p:nvPr/>
        </p:nvCxnSpPr>
        <p:spPr>
          <a:xfrm flipH="1">
            <a:off x="4924455" y="10559314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V="1">
            <a:off x="5457855" y="9873516"/>
            <a:ext cx="0" cy="685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>
            <a:endCxn id="214" idx="1"/>
          </p:cNvCxnSpPr>
          <p:nvPr/>
        </p:nvCxnSpPr>
        <p:spPr>
          <a:xfrm flipV="1">
            <a:off x="4924457" y="4310916"/>
            <a:ext cx="28543" cy="556260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flipH="1">
            <a:off x="4924455" y="9873514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/>
          <p:cNvCxnSpPr/>
          <p:nvPr/>
        </p:nvCxnSpPr>
        <p:spPr>
          <a:xfrm flipH="1">
            <a:off x="5457856" y="9873514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 flipV="1">
            <a:off x="5991255" y="9187715"/>
            <a:ext cx="0" cy="685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>
            <a:endCxn id="215" idx="1"/>
          </p:cNvCxnSpPr>
          <p:nvPr/>
        </p:nvCxnSpPr>
        <p:spPr>
          <a:xfrm flipV="1">
            <a:off x="5457858" y="4310916"/>
            <a:ext cx="28543" cy="4876806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flipH="1">
            <a:off x="5457856" y="9187714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 flipH="1">
            <a:off x="5991255" y="9187714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/>
          <p:nvPr/>
        </p:nvCxnSpPr>
        <p:spPr>
          <a:xfrm flipV="1">
            <a:off x="6524655" y="8501915"/>
            <a:ext cx="0" cy="6858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 flipH="1" flipV="1">
            <a:off x="5991255" y="4310914"/>
            <a:ext cx="0" cy="41910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flipH="1">
            <a:off x="5991255" y="8501914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/>
          <p:nvPr/>
        </p:nvCxnSpPr>
        <p:spPr>
          <a:xfrm flipH="1">
            <a:off x="6524656" y="8501914"/>
            <a:ext cx="5334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 flipV="1">
            <a:off x="7058055" y="4310914"/>
            <a:ext cx="0" cy="41910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/>
          <p:nvPr/>
        </p:nvCxnSpPr>
        <p:spPr>
          <a:xfrm>
            <a:off x="1495458" y="15512314"/>
            <a:ext cx="70103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1" name="TextBox 210"/>
          <p:cNvSpPr txBox="1"/>
          <p:nvPr/>
        </p:nvSpPr>
        <p:spPr>
          <a:xfrm rot="16200000">
            <a:off x="-133288" y="25868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Domain </a:t>
            </a:r>
            <a:endParaRPr lang="en-US" sz="2000" b="1" dirty="0"/>
          </a:p>
        </p:txBody>
      </p:sp>
      <p:sp>
        <p:nvSpPr>
          <p:cNvPr id="212" name="TextBox 211"/>
          <p:cNvSpPr txBox="1"/>
          <p:nvPr/>
        </p:nvSpPr>
        <p:spPr>
          <a:xfrm rot="16200000">
            <a:off x="857312" y="2586864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Domain Archaea</a:t>
            </a:r>
            <a:endParaRPr lang="en-US" sz="2000" b="1" dirty="0"/>
          </a:p>
        </p:txBody>
      </p:sp>
      <p:sp>
        <p:nvSpPr>
          <p:cNvPr id="213" name="TextBox 212"/>
          <p:cNvSpPr txBox="1"/>
          <p:nvPr/>
        </p:nvSpPr>
        <p:spPr>
          <a:xfrm rot="16200000">
            <a:off x="2362203" y="25106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Chlorophyta</a:t>
            </a:r>
            <a:endParaRPr lang="en-US" sz="2000" dirty="0"/>
          </a:p>
        </p:txBody>
      </p:sp>
      <p:sp>
        <p:nvSpPr>
          <p:cNvPr id="214" name="TextBox 213"/>
          <p:cNvSpPr txBox="1"/>
          <p:nvPr/>
        </p:nvSpPr>
        <p:spPr>
          <a:xfrm rot="16200000">
            <a:off x="3352799" y="25106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Bryophytes</a:t>
            </a:r>
            <a:endParaRPr lang="en-US" sz="2000" dirty="0"/>
          </a:p>
        </p:txBody>
      </p:sp>
      <p:sp>
        <p:nvSpPr>
          <p:cNvPr id="215" name="TextBox 214"/>
          <p:cNvSpPr txBox="1"/>
          <p:nvPr/>
        </p:nvSpPr>
        <p:spPr>
          <a:xfrm rot="16200000">
            <a:off x="3886200" y="25106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/>
              <a:t>Pteridophytes</a:t>
            </a:r>
            <a:endParaRPr lang="en-US" sz="2000" dirty="0"/>
          </a:p>
        </p:txBody>
      </p:sp>
      <p:sp>
        <p:nvSpPr>
          <p:cNvPr id="216" name="5-Point Star 215"/>
          <p:cNvSpPr/>
          <p:nvPr/>
        </p:nvSpPr>
        <p:spPr>
          <a:xfrm>
            <a:off x="5076855" y="104069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217" name="5-Point Star 216"/>
          <p:cNvSpPr/>
          <p:nvPr/>
        </p:nvSpPr>
        <p:spPr>
          <a:xfrm>
            <a:off x="5610256" y="9721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218" name="5-Point Star 217"/>
          <p:cNvSpPr/>
          <p:nvPr/>
        </p:nvSpPr>
        <p:spPr>
          <a:xfrm>
            <a:off x="6143656" y="90353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219" name="5-Point Star 218"/>
          <p:cNvSpPr/>
          <p:nvPr/>
        </p:nvSpPr>
        <p:spPr>
          <a:xfrm>
            <a:off x="6677055" y="83495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220" name="5-Point Star 219"/>
          <p:cNvSpPr/>
          <p:nvPr/>
        </p:nvSpPr>
        <p:spPr>
          <a:xfrm>
            <a:off x="6448455" y="13531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221" name="5-Point Star 220"/>
          <p:cNvSpPr/>
          <p:nvPr/>
        </p:nvSpPr>
        <p:spPr>
          <a:xfrm>
            <a:off x="8353455" y="15055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222" name="TextBox 221"/>
          <p:cNvSpPr txBox="1"/>
          <p:nvPr/>
        </p:nvSpPr>
        <p:spPr>
          <a:xfrm>
            <a:off x="6781800" y="17354501"/>
            <a:ext cx="6515102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Universal Common Ancestor</a:t>
            </a:r>
            <a:endParaRPr lang="en-US" sz="2000" b="1" dirty="0"/>
          </a:p>
        </p:txBody>
      </p:sp>
      <p:sp>
        <p:nvSpPr>
          <p:cNvPr id="223" name="TextBox 222"/>
          <p:cNvSpPr txBox="1"/>
          <p:nvPr/>
        </p:nvSpPr>
        <p:spPr>
          <a:xfrm>
            <a:off x="10029856" y="272315"/>
            <a:ext cx="76962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b="1" dirty="0" smtClean="0"/>
              <a:t>Domain </a:t>
            </a:r>
            <a:r>
              <a:rPr lang="en-US" sz="2000" b="1" dirty="0" err="1" smtClean="0"/>
              <a:t>Eukarya</a:t>
            </a:r>
            <a:endParaRPr lang="en-US" sz="2000" b="1" dirty="0"/>
          </a:p>
        </p:txBody>
      </p:sp>
      <p:sp>
        <p:nvSpPr>
          <p:cNvPr id="224" name="TextBox 223"/>
          <p:cNvSpPr txBox="1"/>
          <p:nvPr/>
        </p:nvSpPr>
        <p:spPr>
          <a:xfrm>
            <a:off x="4848259" y="1491514"/>
            <a:ext cx="22860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Plant </a:t>
            </a:r>
          </a:p>
          <a:p>
            <a:pPr algn="ctr"/>
            <a:r>
              <a:rPr lang="en-US" sz="2000" dirty="0" smtClean="0"/>
              <a:t>Kingdom</a:t>
            </a:r>
            <a:endParaRPr lang="en-US" sz="2000" dirty="0"/>
          </a:p>
        </p:txBody>
      </p:sp>
      <p:cxnSp>
        <p:nvCxnSpPr>
          <p:cNvPr id="225" name="Straight Connector 224"/>
          <p:cNvCxnSpPr/>
          <p:nvPr/>
        </p:nvCxnSpPr>
        <p:spPr>
          <a:xfrm>
            <a:off x="4848259" y="2177315"/>
            <a:ext cx="2285999" cy="11043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6" name="TextBox 225"/>
          <p:cNvSpPr txBox="1"/>
          <p:nvPr/>
        </p:nvSpPr>
        <p:spPr>
          <a:xfrm>
            <a:off x="2867057" y="1513600"/>
            <a:ext cx="17526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Green </a:t>
            </a:r>
          </a:p>
          <a:p>
            <a:pPr algn="ctr"/>
            <a:r>
              <a:rPr lang="en-US" sz="2000" dirty="0" smtClean="0"/>
              <a:t>Algae</a:t>
            </a:r>
            <a:endParaRPr lang="en-US" sz="2000" dirty="0"/>
          </a:p>
        </p:txBody>
      </p:sp>
      <p:cxnSp>
        <p:nvCxnSpPr>
          <p:cNvPr id="227" name="Straight Connector 226"/>
          <p:cNvCxnSpPr/>
          <p:nvPr/>
        </p:nvCxnSpPr>
        <p:spPr>
          <a:xfrm>
            <a:off x="2943256" y="2177315"/>
            <a:ext cx="1676400" cy="1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 flipV="1">
            <a:off x="8505855" y="11245114"/>
            <a:ext cx="0" cy="34290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/>
          <p:cNvCxnSpPr/>
          <p:nvPr/>
        </p:nvCxnSpPr>
        <p:spPr>
          <a:xfrm flipH="1">
            <a:off x="7991568" y="11245114"/>
            <a:ext cx="1276291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flipV="1">
            <a:off x="7991565" y="4310914"/>
            <a:ext cx="0" cy="694944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 flipV="1">
            <a:off x="9267856" y="10574555"/>
            <a:ext cx="0" cy="6858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 flipV="1">
            <a:off x="9267856" y="9888755"/>
            <a:ext cx="0" cy="6858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Straight Connector 232"/>
          <p:cNvCxnSpPr/>
          <p:nvPr/>
        </p:nvCxnSpPr>
        <p:spPr>
          <a:xfrm flipH="1" flipV="1">
            <a:off x="8734456" y="4310915"/>
            <a:ext cx="0" cy="557784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H="1">
            <a:off x="8734456" y="9888754"/>
            <a:ext cx="5334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 flipH="1">
            <a:off x="9267856" y="9888754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Straight Connector 235"/>
          <p:cNvCxnSpPr/>
          <p:nvPr/>
        </p:nvCxnSpPr>
        <p:spPr>
          <a:xfrm flipV="1">
            <a:off x="9801256" y="9202955"/>
            <a:ext cx="0" cy="6858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/>
          <p:cNvCxnSpPr/>
          <p:nvPr/>
        </p:nvCxnSpPr>
        <p:spPr>
          <a:xfrm flipH="1" flipV="1">
            <a:off x="9267856" y="4310914"/>
            <a:ext cx="0" cy="489204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/>
          <p:cNvCxnSpPr/>
          <p:nvPr/>
        </p:nvCxnSpPr>
        <p:spPr>
          <a:xfrm flipH="1">
            <a:off x="9267856" y="9202954"/>
            <a:ext cx="5334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Connector 238"/>
          <p:cNvCxnSpPr/>
          <p:nvPr/>
        </p:nvCxnSpPr>
        <p:spPr>
          <a:xfrm flipH="1">
            <a:off x="9801257" y="9202954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0" name="TextBox 239"/>
          <p:cNvSpPr txBox="1"/>
          <p:nvPr/>
        </p:nvSpPr>
        <p:spPr>
          <a:xfrm rot="16200000">
            <a:off x="6419911" y="25868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Nucleariids</a:t>
            </a:r>
            <a:endParaRPr lang="en-US" sz="2000" dirty="0"/>
          </a:p>
        </p:txBody>
      </p:sp>
      <p:sp>
        <p:nvSpPr>
          <p:cNvPr id="241" name="TextBox 240"/>
          <p:cNvSpPr txBox="1"/>
          <p:nvPr/>
        </p:nvSpPr>
        <p:spPr>
          <a:xfrm rot="16200000">
            <a:off x="7162801" y="25868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Bread mold</a:t>
            </a:r>
            <a:endParaRPr lang="en-US" sz="2000" dirty="0"/>
          </a:p>
        </p:txBody>
      </p:sp>
      <p:sp>
        <p:nvSpPr>
          <p:cNvPr id="242" name="5-Point Star 241"/>
          <p:cNvSpPr/>
          <p:nvPr/>
        </p:nvSpPr>
        <p:spPr>
          <a:xfrm>
            <a:off x="8810657" y="110927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cxnSp>
        <p:nvCxnSpPr>
          <p:cNvPr id="243" name="Straight Connector 242"/>
          <p:cNvCxnSpPr/>
          <p:nvPr/>
        </p:nvCxnSpPr>
        <p:spPr>
          <a:xfrm flipH="1" flipV="1">
            <a:off x="10258456" y="4310914"/>
            <a:ext cx="0" cy="487680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4" name="TextBox 243"/>
          <p:cNvSpPr txBox="1"/>
          <p:nvPr/>
        </p:nvSpPr>
        <p:spPr>
          <a:xfrm>
            <a:off x="6753255" y="1513600"/>
            <a:ext cx="25146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Protist</a:t>
            </a:r>
          </a:p>
          <a:p>
            <a:pPr algn="ctr"/>
            <a:r>
              <a:rPr lang="en-US" sz="2000" dirty="0" smtClean="0"/>
              <a:t>Ancestor</a:t>
            </a:r>
            <a:endParaRPr lang="en-US" sz="2000" dirty="0"/>
          </a:p>
        </p:txBody>
      </p:sp>
      <p:cxnSp>
        <p:nvCxnSpPr>
          <p:cNvPr id="245" name="Straight Connector 244"/>
          <p:cNvCxnSpPr/>
          <p:nvPr/>
        </p:nvCxnSpPr>
        <p:spPr>
          <a:xfrm>
            <a:off x="7515256" y="2188357"/>
            <a:ext cx="9906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TextBox 245"/>
          <p:cNvSpPr txBox="1"/>
          <p:nvPr/>
        </p:nvSpPr>
        <p:spPr>
          <a:xfrm>
            <a:off x="8810655" y="1491514"/>
            <a:ext cx="23622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Fungi </a:t>
            </a:r>
          </a:p>
          <a:p>
            <a:pPr algn="ctr"/>
            <a:r>
              <a:rPr lang="en-US" sz="2000" dirty="0" smtClean="0"/>
              <a:t>Kingdom</a:t>
            </a:r>
            <a:endParaRPr lang="en-US" sz="2000" dirty="0"/>
          </a:p>
        </p:txBody>
      </p:sp>
      <p:cxnSp>
        <p:nvCxnSpPr>
          <p:cNvPr id="247" name="Straight Connector 246"/>
          <p:cNvCxnSpPr/>
          <p:nvPr/>
        </p:nvCxnSpPr>
        <p:spPr>
          <a:xfrm>
            <a:off x="8810655" y="2188357"/>
            <a:ext cx="2362200" cy="0"/>
          </a:xfrm>
          <a:prstGeom prst="line">
            <a:avLst/>
          </a:prstGeom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8" name="5-Point Star 247"/>
          <p:cNvSpPr/>
          <p:nvPr/>
        </p:nvSpPr>
        <p:spPr>
          <a:xfrm>
            <a:off x="9420257" y="9721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249" name="5-Point Star 248"/>
          <p:cNvSpPr/>
          <p:nvPr/>
        </p:nvSpPr>
        <p:spPr>
          <a:xfrm>
            <a:off x="9953656" y="90353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cxnSp>
        <p:nvCxnSpPr>
          <p:cNvPr id="250" name="Straight Connector 249"/>
          <p:cNvCxnSpPr/>
          <p:nvPr/>
        </p:nvCxnSpPr>
        <p:spPr>
          <a:xfrm flipH="1">
            <a:off x="11801566" y="11153674"/>
            <a:ext cx="1504890" cy="152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/>
          <p:cNvCxnSpPr/>
          <p:nvPr/>
        </p:nvCxnSpPr>
        <p:spPr>
          <a:xfrm flipH="1" flipV="1">
            <a:off x="11782455" y="4310915"/>
            <a:ext cx="0" cy="6858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 flipH="1">
            <a:off x="8505856" y="12464315"/>
            <a:ext cx="4114800" cy="21945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/>
          <p:cNvCxnSpPr/>
          <p:nvPr/>
        </p:nvCxnSpPr>
        <p:spPr>
          <a:xfrm flipV="1">
            <a:off x="13306455" y="10483115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flipH="1" flipV="1">
            <a:off x="12696855" y="4310914"/>
            <a:ext cx="0" cy="6172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/>
          <p:nvPr/>
        </p:nvCxnSpPr>
        <p:spPr>
          <a:xfrm flipH="1">
            <a:off x="12696856" y="10483114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/>
          <p:cNvCxnSpPr/>
          <p:nvPr/>
        </p:nvCxnSpPr>
        <p:spPr>
          <a:xfrm flipH="1">
            <a:off x="13306455" y="10483114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/>
          <p:cNvCxnSpPr/>
          <p:nvPr/>
        </p:nvCxnSpPr>
        <p:spPr>
          <a:xfrm flipV="1">
            <a:off x="13839855" y="9797315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flipH="1" flipV="1">
            <a:off x="13230255" y="4310914"/>
            <a:ext cx="0" cy="5486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flipH="1">
            <a:off x="13230256" y="9797314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 flipH="1">
            <a:off x="13839857" y="9797314"/>
            <a:ext cx="342900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 flipV="1">
            <a:off x="14678055" y="9111516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Straight Connector 261"/>
          <p:cNvCxnSpPr/>
          <p:nvPr/>
        </p:nvCxnSpPr>
        <p:spPr>
          <a:xfrm flipH="1" flipV="1">
            <a:off x="13763655" y="4310915"/>
            <a:ext cx="0" cy="4800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 flipH="1">
            <a:off x="13763657" y="9111514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/>
          <p:nvPr/>
        </p:nvCxnSpPr>
        <p:spPr>
          <a:xfrm flipH="1">
            <a:off x="14373255" y="9111514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 flipV="1">
            <a:off x="15592456" y="4310915"/>
            <a:ext cx="0" cy="4785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Straight Connector 265"/>
          <p:cNvCxnSpPr/>
          <p:nvPr/>
        </p:nvCxnSpPr>
        <p:spPr>
          <a:xfrm flipH="1" flipV="1">
            <a:off x="14297055" y="4310915"/>
            <a:ext cx="0" cy="4785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/>
          <p:nvPr/>
        </p:nvCxnSpPr>
        <p:spPr>
          <a:xfrm flipH="1" flipV="1">
            <a:off x="17497456" y="4310914"/>
            <a:ext cx="0" cy="4328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 flipH="1">
            <a:off x="17497457" y="8639074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Connector 268"/>
          <p:cNvCxnSpPr/>
          <p:nvPr/>
        </p:nvCxnSpPr>
        <p:spPr>
          <a:xfrm flipH="1">
            <a:off x="18030856" y="8639074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/>
          <p:nvPr/>
        </p:nvCxnSpPr>
        <p:spPr>
          <a:xfrm flipV="1">
            <a:off x="18545146" y="7953274"/>
            <a:ext cx="0" cy="6705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Connector 270"/>
          <p:cNvCxnSpPr/>
          <p:nvPr/>
        </p:nvCxnSpPr>
        <p:spPr>
          <a:xfrm flipH="1" flipV="1">
            <a:off x="17954656" y="4310914"/>
            <a:ext cx="0" cy="3657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/>
          <p:nvPr/>
        </p:nvCxnSpPr>
        <p:spPr>
          <a:xfrm flipH="1">
            <a:off x="17954657" y="7968514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/>
          <p:nvPr/>
        </p:nvCxnSpPr>
        <p:spPr>
          <a:xfrm flipH="1">
            <a:off x="18564257" y="7968514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Straight Connector 273"/>
          <p:cNvCxnSpPr/>
          <p:nvPr/>
        </p:nvCxnSpPr>
        <p:spPr>
          <a:xfrm flipV="1">
            <a:off x="19078547" y="7267475"/>
            <a:ext cx="1911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Connector 274"/>
          <p:cNvCxnSpPr/>
          <p:nvPr/>
        </p:nvCxnSpPr>
        <p:spPr>
          <a:xfrm flipH="1" flipV="1">
            <a:off x="18411856" y="4310914"/>
            <a:ext cx="0" cy="29565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Straight Connector 276"/>
          <p:cNvCxnSpPr/>
          <p:nvPr/>
        </p:nvCxnSpPr>
        <p:spPr>
          <a:xfrm flipH="1">
            <a:off x="18411856" y="7267474"/>
            <a:ext cx="114300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 flipV="1">
            <a:off x="19535747" y="6429274"/>
            <a:ext cx="19110" cy="8229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Straight Connector 278"/>
          <p:cNvCxnSpPr/>
          <p:nvPr/>
        </p:nvCxnSpPr>
        <p:spPr>
          <a:xfrm flipH="1" flipV="1">
            <a:off x="18869056" y="4310914"/>
            <a:ext cx="0" cy="2118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/>
          <p:cNvCxnSpPr/>
          <p:nvPr/>
        </p:nvCxnSpPr>
        <p:spPr>
          <a:xfrm flipH="1">
            <a:off x="18869057" y="6429274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flipH="1">
            <a:off x="19478656" y="6429274"/>
            <a:ext cx="533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traight Connector 281"/>
          <p:cNvCxnSpPr/>
          <p:nvPr/>
        </p:nvCxnSpPr>
        <p:spPr>
          <a:xfrm flipV="1">
            <a:off x="19992947" y="5667274"/>
            <a:ext cx="19110" cy="7467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/>
          <p:cNvCxnSpPr/>
          <p:nvPr/>
        </p:nvCxnSpPr>
        <p:spPr>
          <a:xfrm flipV="1">
            <a:off x="19326256" y="4295675"/>
            <a:ext cx="0" cy="1371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/>
          <p:cNvCxnSpPr/>
          <p:nvPr/>
        </p:nvCxnSpPr>
        <p:spPr>
          <a:xfrm flipH="1" flipV="1">
            <a:off x="19326256" y="5667274"/>
            <a:ext cx="175260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Straight Connector 285"/>
          <p:cNvCxnSpPr/>
          <p:nvPr/>
        </p:nvCxnSpPr>
        <p:spPr>
          <a:xfrm flipV="1">
            <a:off x="21078856" y="4310915"/>
            <a:ext cx="0" cy="1371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7" name="TextBox 286"/>
          <p:cNvSpPr txBox="1"/>
          <p:nvPr/>
        </p:nvSpPr>
        <p:spPr>
          <a:xfrm rot="16200000">
            <a:off x="11125201" y="25868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Porifera</a:t>
            </a:r>
            <a:endParaRPr lang="en-US" sz="2000" dirty="0"/>
          </a:p>
        </p:txBody>
      </p:sp>
      <p:sp>
        <p:nvSpPr>
          <p:cNvPr id="288" name="TextBox 287"/>
          <p:cNvSpPr txBox="1"/>
          <p:nvPr/>
        </p:nvSpPr>
        <p:spPr>
          <a:xfrm rot="16200000">
            <a:off x="12154023" y="25868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/>
              <a:t>P</a:t>
            </a:r>
            <a:r>
              <a:rPr lang="en-US" sz="2000" dirty="0" err="1" smtClean="0"/>
              <a:t>latyhelminthes</a:t>
            </a:r>
            <a:endParaRPr lang="en-US" sz="2000" dirty="0"/>
          </a:p>
        </p:txBody>
      </p:sp>
      <p:sp>
        <p:nvSpPr>
          <p:cNvPr id="289" name="TextBox 288"/>
          <p:cNvSpPr txBox="1"/>
          <p:nvPr/>
        </p:nvSpPr>
        <p:spPr>
          <a:xfrm rot="16200000">
            <a:off x="12668312" y="25868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Mollusca</a:t>
            </a:r>
            <a:endParaRPr lang="en-US" sz="2000" dirty="0"/>
          </a:p>
        </p:txBody>
      </p:sp>
      <p:sp>
        <p:nvSpPr>
          <p:cNvPr id="290" name="TextBox 289"/>
          <p:cNvSpPr txBox="1"/>
          <p:nvPr/>
        </p:nvSpPr>
        <p:spPr>
          <a:xfrm rot="16200000">
            <a:off x="13944603" y="25868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Annelidia</a:t>
            </a:r>
            <a:endParaRPr lang="en-US" sz="2000" dirty="0"/>
          </a:p>
        </p:txBody>
      </p:sp>
      <p:cxnSp>
        <p:nvCxnSpPr>
          <p:cNvPr id="291" name="Straight Connector 290"/>
          <p:cNvCxnSpPr/>
          <p:nvPr/>
        </p:nvCxnSpPr>
        <p:spPr>
          <a:xfrm flipH="1">
            <a:off x="14906657" y="9111514"/>
            <a:ext cx="1143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Straight Connector 291"/>
          <p:cNvCxnSpPr/>
          <p:nvPr/>
        </p:nvCxnSpPr>
        <p:spPr>
          <a:xfrm flipV="1">
            <a:off x="16049656" y="4310915"/>
            <a:ext cx="0" cy="4785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Straight Connector 292"/>
          <p:cNvCxnSpPr/>
          <p:nvPr/>
        </p:nvCxnSpPr>
        <p:spPr>
          <a:xfrm flipV="1">
            <a:off x="17268856" y="9111516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/>
          <p:nvPr/>
        </p:nvCxnSpPr>
        <p:spPr>
          <a:xfrm flipH="1" flipV="1">
            <a:off x="16887857" y="4310915"/>
            <a:ext cx="0" cy="48006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Straight Connector 294"/>
          <p:cNvCxnSpPr/>
          <p:nvPr/>
        </p:nvCxnSpPr>
        <p:spPr>
          <a:xfrm flipH="1">
            <a:off x="16887859" y="9096274"/>
            <a:ext cx="114299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/>
          <p:cNvCxnSpPr/>
          <p:nvPr/>
        </p:nvCxnSpPr>
        <p:spPr>
          <a:xfrm flipV="1">
            <a:off x="18030856" y="8639074"/>
            <a:ext cx="0" cy="457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" name="TextBox 296"/>
          <p:cNvSpPr txBox="1"/>
          <p:nvPr/>
        </p:nvSpPr>
        <p:spPr>
          <a:xfrm rot="16200000">
            <a:off x="15316204" y="25868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Echinodermata</a:t>
            </a:r>
            <a:endParaRPr lang="en-US" sz="2000" dirty="0"/>
          </a:p>
        </p:txBody>
      </p:sp>
      <p:cxnSp>
        <p:nvCxnSpPr>
          <p:cNvPr id="298" name="Straight Connector 297"/>
          <p:cNvCxnSpPr/>
          <p:nvPr/>
        </p:nvCxnSpPr>
        <p:spPr>
          <a:xfrm flipV="1">
            <a:off x="20240656" y="4295675"/>
            <a:ext cx="0" cy="685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Straight Connector 298"/>
          <p:cNvCxnSpPr/>
          <p:nvPr/>
        </p:nvCxnSpPr>
        <p:spPr>
          <a:xfrm flipH="1">
            <a:off x="19326258" y="4981474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TextBox 299"/>
          <p:cNvSpPr txBox="1"/>
          <p:nvPr/>
        </p:nvSpPr>
        <p:spPr>
          <a:xfrm rot="16200000">
            <a:off x="15868712" y="25106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Lancelets</a:t>
            </a:r>
            <a:endParaRPr lang="en-US" sz="2000" dirty="0"/>
          </a:p>
        </p:txBody>
      </p:sp>
      <p:sp>
        <p:nvSpPr>
          <p:cNvPr id="301" name="TextBox 300"/>
          <p:cNvSpPr txBox="1"/>
          <p:nvPr/>
        </p:nvSpPr>
        <p:spPr>
          <a:xfrm rot="16200000">
            <a:off x="16325913" y="25106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Cartilaginous  fish</a:t>
            </a:r>
            <a:endParaRPr lang="en-US" sz="2000" dirty="0"/>
          </a:p>
        </p:txBody>
      </p:sp>
      <p:sp>
        <p:nvSpPr>
          <p:cNvPr id="302" name="TextBox 301"/>
          <p:cNvSpPr txBox="1"/>
          <p:nvPr/>
        </p:nvSpPr>
        <p:spPr>
          <a:xfrm rot="16200000">
            <a:off x="17240313" y="2586864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Amphibians</a:t>
            </a:r>
            <a:endParaRPr lang="en-US" sz="2000" dirty="0"/>
          </a:p>
        </p:txBody>
      </p:sp>
      <p:sp>
        <p:nvSpPr>
          <p:cNvPr id="303" name="TextBox 302"/>
          <p:cNvSpPr txBox="1"/>
          <p:nvPr/>
        </p:nvSpPr>
        <p:spPr>
          <a:xfrm rot="16200000">
            <a:off x="17697512" y="2586865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Reptiles</a:t>
            </a:r>
            <a:endParaRPr lang="en-US" sz="2000" dirty="0"/>
          </a:p>
        </p:txBody>
      </p:sp>
      <p:sp>
        <p:nvSpPr>
          <p:cNvPr id="304" name="TextBox 303"/>
          <p:cNvSpPr txBox="1"/>
          <p:nvPr/>
        </p:nvSpPr>
        <p:spPr>
          <a:xfrm rot="16200000">
            <a:off x="19507202" y="2541144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Mammals</a:t>
            </a:r>
            <a:endParaRPr lang="en-US" sz="2000" dirty="0"/>
          </a:p>
        </p:txBody>
      </p:sp>
      <p:cxnSp>
        <p:nvCxnSpPr>
          <p:cNvPr id="305" name="Straight Connector 304"/>
          <p:cNvCxnSpPr/>
          <p:nvPr/>
        </p:nvCxnSpPr>
        <p:spPr>
          <a:xfrm flipV="1">
            <a:off x="12620655" y="11168914"/>
            <a:ext cx="0" cy="1295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6" name="5-Point Star 305"/>
          <p:cNvSpPr/>
          <p:nvPr/>
        </p:nvSpPr>
        <p:spPr>
          <a:xfrm>
            <a:off x="14525656" y="9340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07" name="5-Point Star 306"/>
          <p:cNvSpPr/>
          <p:nvPr/>
        </p:nvSpPr>
        <p:spPr>
          <a:xfrm>
            <a:off x="17116456" y="9340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08" name="5-Point Star 307"/>
          <p:cNvSpPr/>
          <p:nvPr/>
        </p:nvSpPr>
        <p:spPr>
          <a:xfrm>
            <a:off x="13687456" y="100259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09" name="5-Point Star 308"/>
          <p:cNvSpPr/>
          <p:nvPr/>
        </p:nvSpPr>
        <p:spPr>
          <a:xfrm>
            <a:off x="13154056" y="107117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10" name="5-Point Star 309"/>
          <p:cNvSpPr/>
          <p:nvPr/>
        </p:nvSpPr>
        <p:spPr>
          <a:xfrm>
            <a:off x="18183256" y="85019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11" name="5-Point Star 310"/>
          <p:cNvSpPr/>
          <p:nvPr/>
        </p:nvSpPr>
        <p:spPr>
          <a:xfrm>
            <a:off x="18716657" y="7816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12" name="5-Point Star 311"/>
          <p:cNvSpPr/>
          <p:nvPr/>
        </p:nvSpPr>
        <p:spPr>
          <a:xfrm>
            <a:off x="19173856" y="71303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13" name="5-Point Star 312"/>
          <p:cNvSpPr/>
          <p:nvPr/>
        </p:nvSpPr>
        <p:spPr>
          <a:xfrm>
            <a:off x="19631056" y="6292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14" name="5-Point Star 313"/>
          <p:cNvSpPr/>
          <p:nvPr/>
        </p:nvSpPr>
        <p:spPr>
          <a:xfrm>
            <a:off x="20088257" y="48443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15" name="5-Point Star 314"/>
          <p:cNvSpPr/>
          <p:nvPr/>
        </p:nvSpPr>
        <p:spPr>
          <a:xfrm>
            <a:off x="20621656" y="5530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16" name="TextBox 315"/>
          <p:cNvSpPr txBox="1"/>
          <p:nvPr/>
        </p:nvSpPr>
        <p:spPr>
          <a:xfrm>
            <a:off x="10563255" y="1491514"/>
            <a:ext cx="25146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Protist</a:t>
            </a:r>
          </a:p>
          <a:p>
            <a:pPr algn="ctr"/>
            <a:r>
              <a:rPr lang="en-US" sz="2000" dirty="0" smtClean="0"/>
              <a:t>Ancestor</a:t>
            </a:r>
            <a:endParaRPr lang="en-US" sz="2000" dirty="0"/>
          </a:p>
        </p:txBody>
      </p:sp>
      <p:cxnSp>
        <p:nvCxnSpPr>
          <p:cNvPr id="317" name="Straight Connector 316"/>
          <p:cNvCxnSpPr/>
          <p:nvPr/>
        </p:nvCxnSpPr>
        <p:spPr>
          <a:xfrm>
            <a:off x="11325256" y="2188357"/>
            <a:ext cx="990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TextBox 317"/>
          <p:cNvSpPr txBox="1"/>
          <p:nvPr/>
        </p:nvSpPr>
        <p:spPr>
          <a:xfrm>
            <a:off x="12620655" y="1491514"/>
            <a:ext cx="43434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Animal Kingdom: </a:t>
            </a:r>
          </a:p>
          <a:p>
            <a:pPr algn="ctr"/>
            <a:r>
              <a:rPr lang="en-US" sz="2000" dirty="0" smtClean="0"/>
              <a:t>Invertebrates</a:t>
            </a:r>
          </a:p>
        </p:txBody>
      </p:sp>
      <p:cxnSp>
        <p:nvCxnSpPr>
          <p:cNvPr id="319" name="Straight Connector 318"/>
          <p:cNvCxnSpPr/>
          <p:nvPr/>
        </p:nvCxnSpPr>
        <p:spPr>
          <a:xfrm flipV="1">
            <a:off x="12620655" y="2177314"/>
            <a:ext cx="4953002" cy="110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0" name="TextBox 319"/>
          <p:cNvSpPr txBox="1"/>
          <p:nvPr/>
        </p:nvSpPr>
        <p:spPr>
          <a:xfrm>
            <a:off x="17573657" y="729516"/>
            <a:ext cx="35814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Animal Kingdom: </a:t>
            </a:r>
          </a:p>
          <a:p>
            <a:pPr algn="ctr"/>
            <a:r>
              <a:rPr lang="en-US" sz="2000" dirty="0" smtClean="0"/>
              <a:t>Phylum </a:t>
            </a:r>
            <a:r>
              <a:rPr lang="en-US" sz="2000" dirty="0" err="1"/>
              <a:t>C</a:t>
            </a:r>
            <a:r>
              <a:rPr lang="en-US" sz="2000" dirty="0" err="1" smtClean="0"/>
              <a:t>hordata</a:t>
            </a:r>
            <a:endParaRPr lang="en-US" sz="2000" dirty="0" smtClean="0"/>
          </a:p>
        </p:txBody>
      </p:sp>
      <p:cxnSp>
        <p:nvCxnSpPr>
          <p:cNvPr id="321" name="Straight Connector 320"/>
          <p:cNvCxnSpPr/>
          <p:nvPr/>
        </p:nvCxnSpPr>
        <p:spPr>
          <a:xfrm>
            <a:off x="17421257" y="1415314"/>
            <a:ext cx="3810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TextBox 321"/>
          <p:cNvSpPr txBox="1"/>
          <p:nvPr/>
        </p:nvSpPr>
        <p:spPr>
          <a:xfrm>
            <a:off x="17878457" y="1491514"/>
            <a:ext cx="3429000" cy="707876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en-US" sz="2000" dirty="0" smtClean="0"/>
              <a:t>Animal Kingdom: </a:t>
            </a:r>
          </a:p>
          <a:p>
            <a:pPr algn="ctr"/>
            <a:r>
              <a:rPr lang="en-US" sz="2000" dirty="0" smtClean="0"/>
              <a:t>Vertebrates</a:t>
            </a:r>
          </a:p>
        </p:txBody>
      </p:sp>
      <p:cxnSp>
        <p:nvCxnSpPr>
          <p:cNvPr id="323" name="Straight Connector 322"/>
          <p:cNvCxnSpPr/>
          <p:nvPr/>
        </p:nvCxnSpPr>
        <p:spPr>
          <a:xfrm flipV="1">
            <a:off x="17726057" y="2177314"/>
            <a:ext cx="3505200" cy="1104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Straight Connector 323"/>
          <p:cNvCxnSpPr/>
          <p:nvPr/>
        </p:nvCxnSpPr>
        <p:spPr>
          <a:xfrm>
            <a:off x="2867057" y="729516"/>
            <a:ext cx="183642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5" name="TextBox 324"/>
          <p:cNvSpPr txBox="1"/>
          <p:nvPr/>
        </p:nvSpPr>
        <p:spPr>
          <a:xfrm>
            <a:off x="8658256" y="15055116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Acquisition of nucleus and mitochondria (</a:t>
            </a:r>
            <a:r>
              <a:rPr lang="en-US" sz="1200" i="1" dirty="0" err="1"/>
              <a:t>Endosymbiosis</a:t>
            </a:r>
            <a:r>
              <a:rPr lang="en-US" sz="1200" i="1" dirty="0"/>
              <a:t>)</a:t>
            </a:r>
          </a:p>
        </p:txBody>
      </p:sp>
      <p:sp>
        <p:nvSpPr>
          <p:cNvPr id="326" name="TextBox 325"/>
          <p:cNvSpPr txBox="1"/>
          <p:nvPr/>
        </p:nvSpPr>
        <p:spPr>
          <a:xfrm>
            <a:off x="5153056" y="10711716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Colonization of land</a:t>
            </a:r>
          </a:p>
        </p:txBody>
      </p:sp>
      <p:sp>
        <p:nvSpPr>
          <p:cNvPr id="327" name="TextBox 326"/>
          <p:cNvSpPr txBox="1"/>
          <p:nvPr/>
        </p:nvSpPr>
        <p:spPr>
          <a:xfrm>
            <a:off x="6143656" y="9340117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Seeds</a:t>
            </a:r>
          </a:p>
        </p:txBody>
      </p:sp>
      <p:sp>
        <p:nvSpPr>
          <p:cNvPr id="328" name="TextBox 327"/>
          <p:cNvSpPr txBox="1"/>
          <p:nvPr/>
        </p:nvSpPr>
        <p:spPr>
          <a:xfrm>
            <a:off x="8810657" y="11473715"/>
            <a:ext cx="2133600" cy="646321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                             </a:t>
            </a:r>
          </a:p>
          <a:p>
            <a:r>
              <a:rPr lang="en-US" sz="1200" i="1" dirty="0"/>
              <a:t>Colonization of </a:t>
            </a:r>
            <a:r>
              <a:rPr lang="en-US" sz="1200" i="1" dirty="0" smtClean="0"/>
              <a:t>land</a:t>
            </a:r>
            <a:endParaRPr lang="en-US" sz="1200" i="1" dirty="0"/>
          </a:p>
          <a:p>
            <a:r>
              <a:rPr lang="en-US" sz="1200" i="1" dirty="0" err="1"/>
              <a:t>Multicellularity</a:t>
            </a:r>
            <a:endParaRPr lang="en-US" sz="1200" i="1" dirty="0"/>
          </a:p>
        </p:txBody>
      </p:sp>
      <p:sp>
        <p:nvSpPr>
          <p:cNvPr id="329" name="TextBox 328"/>
          <p:cNvSpPr txBox="1"/>
          <p:nvPr/>
        </p:nvSpPr>
        <p:spPr>
          <a:xfrm>
            <a:off x="9496458" y="10025915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Sexual spores</a:t>
            </a:r>
          </a:p>
        </p:txBody>
      </p:sp>
      <p:sp>
        <p:nvSpPr>
          <p:cNvPr id="330" name="TextBox 329"/>
          <p:cNvSpPr txBox="1"/>
          <p:nvPr/>
        </p:nvSpPr>
        <p:spPr>
          <a:xfrm>
            <a:off x="9877457" y="9335651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Sexual spores</a:t>
            </a:r>
          </a:p>
          <a:p>
            <a:r>
              <a:rPr lang="en-US" sz="1200" i="1" dirty="0"/>
              <a:t>(external)</a:t>
            </a:r>
          </a:p>
        </p:txBody>
      </p:sp>
      <p:sp>
        <p:nvSpPr>
          <p:cNvPr id="331" name="5-Point Star 330"/>
          <p:cNvSpPr/>
          <p:nvPr/>
        </p:nvSpPr>
        <p:spPr>
          <a:xfrm>
            <a:off x="9344056" y="90353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32" name="TextBox 331"/>
          <p:cNvSpPr txBox="1"/>
          <p:nvPr/>
        </p:nvSpPr>
        <p:spPr>
          <a:xfrm>
            <a:off x="8810657" y="9335651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Sexual spores</a:t>
            </a:r>
          </a:p>
          <a:p>
            <a:r>
              <a:rPr lang="en-US" sz="1200" i="1" dirty="0"/>
              <a:t>(internal)</a:t>
            </a:r>
          </a:p>
        </p:txBody>
      </p:sp>
      <p:sp>
        <p:nvSpPr>
          <p:cNvPr id="333" name="TextBox 332"/>
          <p:cNvSpPr txBox="1"/>
          <p:nvPr/>
        </p:nvSpPr>
        <p:spPr>
          <a:xfrm>
            <a:off x="13992257" y="10021450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True Tissues</a:t>
            </a:r>
          </a:p>
          <a:p>
            <a:r>
              <a:rPr lang="en-US" sz="1200" i="1" dirty="0"/>
              <a:t>Radial Symmetry</a:t>
            </a:r>
          </a:p>
        </p:txBody>
      </p:sp>
      <p:sp>
        <p:nvSpPr>
          <p:cNvPr id="334" name="TextBox 333"/>
          <p:cNvSpPr txBox="1"/>
          <p:nvPr/>
        </p:nvSpPr>
        <p:spPr>
          <a:xfrm>
            <a:off x="17421257" y="9390999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 err="1"/>
              <a:t>Deuterostomes</a:t>
            </a:r>
            <a:endParaRPr lang="en-US" sz="1200" i="1" dirty="0"/>
          </a:p>
        </p:txBody>
      </p:sp>
      <p:sp>
        <p:nvSpPr>
          <p:cNvPr id="335" name="TextBox 334"/>
          <p:cNvSpPr txBox="1"/>
          <p:nvPr/>
        </p:nvSpPr>
        <p:spPr>
          <a:xfrm>
            <a:off x="18716658" y="8095599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Lungs</a:t>
            </a:r>
          </a:p>
        </p:txBody>
      </p:sp>
      <p:sp>
        <p:nvSpPr>
          <p:cNvPr id="336" name="TextBox 335"/>
          <p:cNvSpPr txBox="1"/>
          <p:nvPr/>
        </p:nvSpPr>
        <p:spPr>
          <a:xfrm>
            <a:off x="19173857" y="7409800"/>
            <a:ext cx="2133600" cy="646321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endParaRPr lang="en-US" sz="1200" i="1" dirty="0"/>
          </a:p>
          <a:p>
            <a:endParaRPr lang="en-US" sz="1200" i="1" dirty="0"/>
          </a:p>
          <a:p>
            <a:r>
              <a:rPr lang="en-US" sz="1200" i="1" dirty="0"/>
              <a:t>Colonization of land</a:t>
            </a:r>
          </a:p>
        </p:txBody>
      </p:sp>
      <p:sp>
        <p:nvSpPr>
          <p:cNvPr id="337" name="TextBox 336"/>
          <p:cNvSpPr txBox="1"/>
          <p:nvPr/>
        </p:nvSpPr>
        <p:spPr>
          <a:xfrm>
            <a:off x="19631058" y="6596917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Amniotic Egg</a:t>
            </a:r>
          </a:p>
        </p:txBody>
      </p:sp>
      <p:sp>
        <p:nvSpPr>
          <p:cNvPr id="338" name="TextBox 337"/>
          <p:cNvSpPr txBox="1"/>
          <p:nvPr/>
        </p:nvSpPr>
        <p:spPr>
          <a:xfrm>
            <a:off x="19402458" y="5149116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     Feathers</a:t>
            </a:r>
          </a:p>
        </p:txBody>
      </p:sp>
      <p:cxnSp>
        <p:nvCxnSpPr>
          <p:cNvPr id="339" name="Straight Connector 338"/>
          <p:cNvCxnSpPr/>
          <p:nvPr/>
        </p:nvCxnSpPr>
        <p:spPr>
          <a:xfrm flipH="1" flipV="1">
            <a:off x="3324256" y="4310914"/>
            <a:ext cx="0" cy="69342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0" name="TextBox 339"/>
          <p:cNvSpPr txBox="1"/>
          <p:nvPr/>
        </p:nvSpPr>
        <p:spPr>
          <a:xfrm rot="16200000">
            <a:off x="1828802" y="25106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Chlorophyta</a:t>
            </a:r>
            <a:endParaRPr lang="en-US" sz="2000" dirty="0"/>
          </a:p>
        </p:txBody>
      </p:sp>
      <p:sp>
        <p:nvSpPr>
          <p:cNvPr id="341" name="5-Point Star 340"/>
          <p:cNvSpPr/>
          <p:nvPr/>
        </p:nvSpPr>
        <p:spPr>
          <a:xfrm>
            <a:off x="3705256" y="105593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42" name="TextBox 341"/>
          <p:cNvSpPr txBox="1"/>
          <p:nvPr/>
        </p:nvSpPr>
        <p:spPr>
          <a:xfrm>
            <a:off x="3857657" y="10838799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 err="1"/>
              <a:t>Multicellularity</a:t>
            </a:r>
            <a:endParaRPr lang="en-US" sz="1200" i="1" dirty="0"/>
          </a:p>
        </p:txBody>
      </p:sp>
      <p:sp>
        <p:nvSpPr>
          <p:cNvPr id="343" name="TextBox 342"/>
          <p:cNvSpPr txBox="1"/>
          <p:nvPr/>
        </p:nvSpPr>
        <p:spPr>
          <a:xfrm>
            <a:off x="1371600" y="3048000"/>
            <a:ext cx="533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1</a:t>
            </a:r>
            <a:endParaRPr lang="en-US" sz="2000" b="1" dirty="0"/>
          </a:p>
        </p:txBody>
      </p:sp>
      <p:sp>
        <p:nvSpPr>
          <p:cNvPr id="344" name="Oval 343"/>
          <p:cNvSpPr/>
          <p:nvPr/>
        </p:nvSpPr>
        <p:spPr>
          <a:xfrm>
            <a:off x="6677057" y="13226314"/>
            <a:ext cx="304800" cy="304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45" name="TextBox 344"/>
          <p:cNvSpPr txBox="1"/>
          <p:nvPr/>
        </p:nvSpPr>
        <p:spPr>
          <a:xfrm>
            <a:off x="6677056" y="13194278"/>
            <a:ext cx="533400" cy="36932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800" b="1" dirty="0" smtClean="0"/>
              <a:t>2</a:t>
            </a:r>
            <a:endParaRPr lang="en-US" sz="1800" b="1" dirty="0"/>
          </a:p>
        </p:txBody>
      </p:sp>
      <p:sp>
        <p:nvSpPr>
          <p:cNvPr id="346" name="Oval 345"/>
          <p:cNvSpPr/>
          <p:nvPr/>
        </p:nvSpPr>
        <p:spPr>
          <a:xfrm>
            <a:off x="5610256" y="10102114"/>
            <a:ext cx="304800" cy="304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47" name="TextBox 346"/>
          <p:cNvSpPr txBox="1"/>
          <p:nvPr/>
        </p:nvSpPr>
        <p:spPr>
          <a:xfrm>
            <a:off x="5610257" y="10070078"/>
            <a:ext cx="533400" cy="36932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800" b="1" dirty="0"/>
              <a:t>3</a:t>
            </a:r>
          </a:p>
        </p:txBody>
      </p:sp>
      <p:sp>
        <p:nvSpPr>
          <p:cNvPr id="348" name="Oval 347"/>
          <p:cNvSpPr/>
          <p:nvPr/>
        </p:nvSpPr>
        <p:spPr>
          <a:xfrm>
            <a:off x="6829456" y="8730514"/>
            <a:ext cx="304800" cy="304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49" name="TextBox 348"/>
          <p:cNvSpPr txBox="1"/>
          <p:nvPr/>
        </p:nvSpPr>
        <p:spPr>
          <a:xfrm>
            <a:off x="6829457" y="8698478"/>
            <a:ext cx="533400" cy="36932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800" b="1" dirty="0"/>
              <a:t>4</a:t>
            </a:r>
          </a:p>
        </p:txBody>
      </p:sp>
      <p:sp>
        <p:nvSpPr>
          <p:cNvPr id="350" name="Oval 349"/>
          <p:cNvSpPr/>
          <p:nvPr/>
        </p:nvSpPr>
        <p:spPr>
          <a:xfrm>
            <a:off x="4238657" y="3910804"/>
            <a:ext cx="304800" cy="304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51" name="TextBox 350"/>
          <p:cNvSpPr txBox="1"/>
          <p:nvPr/>
        </p:nvSpPr>
        <p:spPr>
          <a:xfrm>
            <a:off x="4238656" y="3853715"/>
            <a:ext cx="533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/>
              <a:t>5</a:t>
            </a:r>
          </a:p>
        </p:txBody>
      </p:sp>
      <p:sp>
        <p:nvSpPr>
          <p:cNvPr id="352" name="Oval 351"/>
          <p:cNvSpPr/>
          <p:nvPr/>
        </p:nvSpPr>
        <p:spPr>
          <a:xfrm>
            <a:off x="5838857" y="3910804"/>
            <a:ext cx="304800" cy="304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53" name="TextBox 352"/>
          <p:cNvSpPr txBox="1"/>
          <p:nvPr/>
        </p:nvSpPr>
        <p:spPr>
          <a:xfrm>
            <a:off x="5838856" y="3853715"/>
            <a:ext cx="533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6</a:t>
            </a:r>
            <a:endParaRPr lang="en-US" sz="2000" b="1" dirty="0"/>
          </a:p>
        </p:txBody>
      </p:sp>
      <p:sp>
        <p:nvSpPr>
          <p:cNvPr id="354" name="Oval 353"/>
          <p:cNvSpPr/>
          <p:nvPr/>
        </p:nvSpPr>
        <p:spPr>
          <a:xfrm>
            <a:off x="6905657" y="3910804"/>
            <a:ext cx="304800" cy="304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55" name="TextBox 354"/>
          <p:cNvSpPr txBox="1"/>
          <p:nvPr/>
        </p:nvSpPr>
        <p:spPr>
          <a:xfrm>
            <a:off x="6905656" y="3853715"/>
            <a:ext cx="533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7</a:t>
            </a:r>
            <a:endParaRPr lang="en-US" sz="2000" b="1" dirty="0"/>
          </a:p>
        </p:txBody>
      </p:sp>
      <p:sp>
        <p:nvSpPr>
          <p:cNvPr id="356" name="Oval 355"/>
          <p:cNvSpPr/>
          <p:nvPr/>
        </p:nvSpPr>
        <p:spPr>
          <a:xfrm>
            <a:off x="9115456" y="11302204"/>
            <a:ext cx="304800" cy="304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57" name="TextBox 356"/>
          <p:cNvSpPr txBox="1"/>
          <p:nvPr/>
        </p:nvSpPr>
        <p:spPr>
          <a:xfrm>
            <a:off x="9115457" y="11245116"/>
            <a:ext cx="533400" cy="36932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800" b="1" dirty="0" smtClean="0"/>
              <a:t>8</a:t>
            </a:r>
            <a:endParaRPr lang="en-US" sz="1800" b="1" dirty="0"/>
          </a:p>
        </p:txBody>
      </p:sp>
      <p:sp>
        <p:nvSpPr>
          <p:cNvPr id="358" name="Oval 357"/>
          <p:cNvSpPr/>
          <p:nvPr/>
        </p:nvSpPr>
        <p:spPr>
          <a:xfrm>
            <a:off x="9115456" y="3910804"/>
            <a:ext cx="304800" cy="3048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59" name="TextBox 358"/>
          <p:cNvSpPr txBox="1"/>
          <p:nvPr/>
        </p:nvSpPr>
        <p:spPr>
          <a:xfrm>
            <a:off x="9115457" y="3853715"/>
            <a:ext cx="533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9</a:t>
            </a:r>
            <a:endParaRPr lang="en-US" sz="2000" b="1" dirty="0"/>
          </a:p>
        </p:txBody>
      </p:sp>
      <p:sp>
        <p:nvSpPr>
          <p:cNvPr id="360" name="Oval 359"/>
          <p:cNvSpPr/>
          <p:nvPr/>
        </p:nvSpPr>
        <p:spPr>
          <a:xfrm>
            <a:off x="10106057" y="3872824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61" name="TextBox 360"/>
          <p:cNvSpPr txBox="1"/>
          <p:nvPr/>
        </p:nvSpPr>
        <p:spPr>
          <a:xfrm>
            <a:off x="10096912" y="3853715"/>
            <a:ext cx="6858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10</a:t>
            </a:r>
            <a:endParaRPr lang="en-US" sz="2000" b="1" dirty="0"/>
          </a:p>
        </p:txBody>
      </p:sp>
      <p:sp>
        <p:nvSpPr>
          <p:cNvPr id="362" name="Oval 361"/>
          <p:cNvSpPr/>
          <p:nvPr/>
        </p:nvSpPr>
        <p:spPr>
          <a:xfrm>
            <a:off x="13429901" y="10883225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63" name="TextBox 362"/>
          <p:cNvSpPr txBox="1"/>
          <p:nvPr/>
        </p:nvSpPr>
        <p:spPr>
          <a:xfrm>
            <a:off x="13420757" y="10864116"/>
            <a:ext cx="685800" cy="36932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800" b="1" dirty="0" smtClean="0"/>
              <a:t>12</a:t>
            </a:r>
            <a:endParaRPr lang="en-US" sz="1800" b="1" dirty="0"/>
          </a:p>
        </p:txBody>
      </p:sp>
      <p:sp>
        <p:nvSpPr>
          <p:cNvPr id="364" name="5-Point Star 363"/>
          <p:cNvSpPr/>
          <p:nvPr/>
        </p:nvSpPr>
        <p:spPr>
          <a:xfrm>
            <a:off x="14906656" y="8959114"/>
            <a:ext cx="304800" cy="304800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65" name="TextBox 364"/>
          <p:cNvSpPr txBox="1"/>
          <p:nvPr/>
        </p:nvSpPr>
        <p:spPr>
          <a:xfrm>
            <a:off x="14678057" y="8501915"/>
            <a:ext cx="2133600" cy="46165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Colonization</a:t>
            </a:r>
          </a:p>
          <a:p>
            <a:r>
              <a:rPr lang="en-US" sz="1200" i="1" dirty="0"/>
              <a:t>of land</a:t>
            </a:r>
          </a:p>
        </p:txBody>
      </p:sp>
      <p:sp>
        <p:nvSpPr>
          <p:cNvPr id="366" name="Oval 365"/>
          <p:cNvSpPr/>
          <p:nvPr/>
        </p:nvSpPr>
        <p:spPr>
          <a:xfrm>
            <a:off x="13087002" y="3853715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67" name="TextBox 366"/>
          <p:cNvSpPr txBox="1"/>
          <p:nvPr/>
        </p:nvSpPr>
        <p:spPr>
          <a:xfrm>
            <a:off x="13077857" y="3834607"/>
            <a:ext cx="6858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13</a:t>
            </a:r>
            <a:endParaRPr lang="en-US" sz="2000" b="1" dirty="0"/>
          </a:p>
        </p:txBody>
      </p:sp>
      <p:sp>
        <p:nvSpPr>
          <p:cNvPr id="368" name="Oval 367"/>
          <p:cNvSpPr/>
          <p:nvPr/>
        </p:nvSpPr>
        <p:spPr>
          <a:xfrm>
            <a:off x="14839602" y="9359225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69" name="TextBox 368"/>
          <p:cNvSpPr txBox="1"/>
          <p:nvPr/>
        </p:nvSpPr>
        <p:spPr>
          <a:xfrm>
            <a:off x="14830456" y="9340115"/>
            <a:ext cx="685800" cy="36932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800" b="1" dirty="0" smtClean="0"/>
              <a:t>14</a:t>
            </a:r>
            <a:endParaRPr lang="en-US" sz="1800" b="1" dirty="0"/>
          </a:p>
        </p:txBody>
      </p:sp>
      <p:sp>
        <p:nvSpPr>
          <p:cNvPr id="370" name="Oval 369"/>
          <p:cNvSpPr/>
          <p:nvPr/>
        </p:nvSpPr>
        <p:spPr>
          <a:xfrm>
            <a:off x="15830202" y="3872824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71" name="TextBox 370"/>
          <p:cNvSpPr txBox="1"/>
          <p:nvPr/>
        </p:nvSpPr>
        <p:spPr>
          <a:xfrm>
            <a:off x="15821056" y="3853715"/>
            <a:ext cx="6858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15</a:t>
            </a:r>
            <a:endParaRPr lang="en-US" sz="2000" b="1" dirty="0"/>
          </a:p>
        </p:txBody>
      </p:sp>
      <p:sp>
        <p:nvSpPr>
          <p:cNvPr id="372" name="Oval 371"/>
          <p:cNvSpPr/>
          <p:nvPr/>
        </p:nvSpPr>
        <p:spPr>
          <a:xfrm>
            <a:off x="11563002" y="3929915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73" name="TextBox 372"/>
          <p:cNvSpPr txBox="1"/>
          <p:nvPr/>
        </p:nvSpPr>
        <p:spPr>
          <a:xfrm>
            <a:off x="11553857" y="3910806"/>
            <a:ext cx="6858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11</a:t>
            </a:r>
            <a:endParaRPr lang="en-US" sz="2000" b="1" dirty="0"/>
          </a:p>
        </p:txBody>
      </p:sp>
      <p:sp>
        <p:nvSpPr>
          <p:cNvPr id="374" name="Oval 373"/>
          <p:cNvSpPr/>
          <p:nvPr/>
        </p:nvSpPr>
        <p:spPr>
          <a:xfrm>
            <a:off x="18344802" y="8749625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75" name="TextBox 374"/>
          <p:cNvSpPr txBox="1"/>
          <p:nvPr/>
        </p:nvSpPr>
        <p:spPr>
          <a:xfrm>
            <a:off x="18335656" y="8730515"/>
            <a:ext cx="685800" cy="36932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800" b="1" dirty="0" smtClean="0"/>
              <a:t>16</a:t>
            </a:r>
            <a:endParaRPr lang="en-US" sz="1800" b="1" dirty="0"/>
          </a:p>
        </p:txBody>
      </p:sp>
      <p:sp>
        <p:nvSpPr>
          <p:cNvPr id="376" name="Oval 375"/>
          <p:cNvSpPr/>
          <p:nvPr/>
        </p:nvSpPr>
        <p:spPr>
          <a:xfrm>
            <a:off x="18192402" y="3929915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77" name="TextBox 376"/>
          <p:cNvSpPr txBox="1"/>
          <p:nvPr/>
        </p:nvSpPr>
        <p:spPr>
          <a:xfrm>
            <a:off x="18183256" y="3910806"/>
            <a:ext cx="6858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17</a:t>
            </a:r>
            <a:endParaRPr lang="en-US" sz="2000" b="1" dirty="0"/>
          </a:p>
        </p:txBody>
      </p:sp>
      <p:sp>
        <p:nvSpPr>
          <p:cNvPr id="378" name="Oval 377"/>
          <p:cNvSpPr/>
          <p:nvPr/>
        </p:nvSpPr>
        <p:spPr>
          <a:xfrm>
            <a:off x="19411601" y="7435115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79" name="TextBox 378"/>
          <p:cNvSpPr txBox="1"/>
          <p:nvPr/>
        </p:nvSpPr>
        <p:spPr>
          <a:xfrm>
            <a:off x="19402456" y="7416006"/>
            <a:ext cx="685800" cy="36932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800" b="1" dirty="0" smtClean="0"/>
              <a:t>18</a:t>
            </a:r>
            <a:endParaRPr lang="en-US" sz="1800" b="1" dirty="0"/>
          </a:p>
        </p:txBody>
      </p:sp>
      <p:sp>
        <p:nvSpPr>
          <p:cNvPr id="380" name="Oval 379"/>
          <p:cNvSpPr/>
          <p:nvPr/>
        </p:nvSpPr>
        <p:spPr>
          <a:xfrm>
            <a:off x="20021202" y="3949025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 sz="2000"/>
          </a:p>
        </p:txBody>
      </p:sp>
      <p:sp>
        <p:nvSpPr>
          <p:cNvPr id="381" name="TextBox 380"/>
          <p:cNvSpPr txBox="1"/>
          <p:nvPr/>
        </p:nvSpPr>
        <p:spPr>
          <a:xfrm>
            <a:off x="20012056" y="3929915"/>
            <a:ext cx="6858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b="1" dirty="0" smtClean="0"/>
              <a:t>19</a:t>
            </a:r>
            <a:endParaRPr lang="en-US" sz="2000" b="1" dirty="0"/>
          </a:p>
        </p:txBody>
      </p:sp>
      <p:sp>
        <p:nvSpPr>
          <p:cNvPr id="382" name="Oval 381"/>
          <p:cNvSpPr/>
          <p:nvPr/>
        </p:nvSpPr>
        <p:spPr>
          <a:xfrm>
            <a:off x="20554601" y="5854025"/>
            <a:ext cx="381000" cy="36189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en-US"/>
          </a:p>
        </p:txBody>
      </p:sp>
      <p:sp>
        <p:nvSpPr>
          <p:cNvPr id="383" name="TextBox 382"/>
          <p:cNvSpPr txBox="1"/>
          <p:nvPr/>
        </p:nvSpPr>
        <p:spPr>
          <a:xfrm>
            <a:off x="20545457" y="5834915"/>
            <a:ext cx="685800" cy="369322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800" b="1" dirty="0" smtClean="0"/>
              <a:t>20</a:t>
            </a:r>
            <a:endParaRPr lang="en-US" sz="1800" b="1" dirty="0"/>
          </a:p>
        </p:txBody>
      </p:sp>
      <p:sp>
        <p:nvSpPr>
          <p:cNvPr id="384" name="TextBox 383"/>
          <p:cNvSpPr txBox="1"/>
          <p:nvPr/>
        </p:nvSpPr>
        <p:spPr>
          <a:xfrm rot="16200000">
            <a:off x="1600202" y="25106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smtClean="0"/>
              <a:t>unicellular</a:t>
            </a:r>
            <a:endParaRPr lang="en-US" sz="2000" dirty="0"/>
          </a:p>
        </p:txBody>
      </p:sp>
      <p:sp>
        <p:nvSpPr>
          <p:cNvPr id="385" name="TextBox 384"/>
          <p:cNvSpPr txBox="1"/>
          <p:nvPr/>
        </p:nvSpPr>
        <p:spPr>
          <a:xfrm rot="16200000">
            <a:off x="2152712" y="2510666"/>
            <a:ext cx="3200400" cy="40009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2000" dirty="0" err="1" smtClean="0"/>
              <a:t>multicellular</a:t>
            </a:r>
            <a:endParaRPr lang="en-US" sz="2000" dirty="0"/>
          </a:p>
        </p:txBody>
      </p:sp>
      <p:sp>
        <p:nvSpPr>
          <p:cNvPr id="386" name="TextBox 385"/>
          <p:cNvSpPr txBox="1"/>
          <p:nvPr/>
        </p:nvSpPr>
        <p:spPr>
          <a:xfrm>
            <a:off x="15211458" y="9227185"/>
            <a:ext cx="2133600" cy="646321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Bilateral symmetry</a:t>
            </a:r>
          </a:p>
          <a:p>
            <a:r>
              <a:rPr lang="en-US" sz="1200" i="1" dirty="0"/>
              <a:t> Body Cavities</a:t>
            </a:r>
          </a:p>
          <a:p>
            <a:r>
              <a:rPr lang="en-US" sz="1200" i="1" dirty="0"/>
              <a:t>Triploblastic Tissue Layers </a:t>
            </a:r>
          </a:p>
        </p:txBody>
      </p:sp>
      <p:sp>
        <p:nvSpPr>
          <p:cNvPr id="387" name="TextBox 386"/>
          <p:cNvSpPr txBox="1"/>
          <p:nvPr/>
        </p:nvSpPr>
        <p:spPr>
          <a:xfrm>
            <a:off x="18268601" y="9111517"/>
            <a:ext cx="2133600" cy="276989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r>
              <a:rPr lang="en-US" sz="1200" i="1" dirty="0"/>
              <a:t>Jaws</a:t>
            </a:r>
          </a:p>
        </p:txBody>
      </p:sp>
      <p:pic>
        <p:nvPicPr>
          <p:cNvPr id="276" name="Picture 27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7456" y="15979711"/>
            <a:ext cx="6062266" cy="228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76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1000</TotalTime>
  <Words>303</Words>
  <Application>Microsoft Office PowerPoint</Application>
  <PresentationFormat>Custom</PresentationFormat>
  <Paragraphs>172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Construction of phylogenetic trees in a  non-majors biology laboratory as a means of teaching biodiversity    Brian M. Forster*, Charleen M. Baker, Darine El-Naccache, Clint J. Springer  *Contact Information: bforster@sju.edu, 610-660-3188  </vt:lpstr>
      <vt:lpstr>PowerPoint Presentation</vt:lpstr>
      <vt:lpstr>PowerPoint Presentation</vt:lpstr>
    </vt:vector>
  </TitlesOfParts>
  <Company>Saint Joseph's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of phylogenetic trees in a  non-majors biology laboratory as a means of teaching biodiversity    Brian M. Forster, Charleen M. Baker, Darine El-Naccache, Clint J. Springer</dc:title>
  <dc:creator>Brian M. Forster</dc:creator>
  <cp:lastModifiedBy>Beck, Christopher</cp:lastModifiedBy>
  <cp:revision>4</cp:revision>
  <dcterms:created xsi:type="dcterms:W3CDTF">2014-07-28T18:18:37Z</dcterms:created>
  <dcterms:modified xsi:type="dcterms:W3CDTF">2016-06-28T18:45:35Z</dcterms:modified>
</cp:coreProperties>
</file>