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2.xml" ContentType="application/vnd.openxmlformats-officedocument.drawingml.chart+xml"/>
  <Override PartName="/ppt/charts/chart3.xml" ContentType="application/vnd.openxmlformats-officedocument.drawingml.char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66"/>
  </p:notesMasterIdLst>
  <p:handoutMasterIdLst>
    <p:handoutMasterId r:id="rId67"/>
  </p:handoutMasterIdLst>
  <p:sldIdLst>
    <p:sldId id="256" r:id="rId2"/>
    <p:sldId id="387" r:id="rId3"/>
    <p:sldId id="302" r:id="rId4"/>
    <p:sldId id="279" r:id="rId5"/>
    <p:sldId id="349" r:id="rId6"/>
    <p:sldId id="258" r:id="rId7"/>
    <p:sldId id="350" r:id="rId8"/>
    <p:sldId id="298" r:id="rId9"/>
    <p:sldId id="313" r:id="rId10"/>
    <p:sldId id="272" r:id="rId11"/>
    <p:sldId id="273" r:id="rId12"/>
    <p:sldId id="312" r:id="rId13"/>
    <p:sldId id="264" r:id="rId14"/>
    <p:sldId id="265" r:id="rId15"/>
    <p:sldId id="266" r:id="rId16"/>
    <p:sldId id="328" r:id="rId17"/>
    <p:sldId id="267" r:id="rId18"/>
    <p:sldId id="263" r:id="rId19"/>
    <p:sldId id="351" r:id="rId20"/>
    <p:sldId id="314" r:id="rId21"/>
    <p:sldId id="269" r:id="rId22"/>
    <p:sldId id="270" r:id="rId23"/>
    <p:sldId id="271" r:id="rId24"/>
    <p:sldId id="333" r:id="rId25"/>
    <p:sldId id="332" r:id="rId26"/>
    <p:sldId id="338" r:id="rId27"/>
    <p:sldId id="337" r:id="rId28"/>
    <p:sldId id="274" r:id="rId29"/>
    <p:sldId id="275" r:id="rId30"/>
    <p:sldId id="300" r:id="rId31"/>
    <p:sldId id="352" r:id="rId32"/>
    <p:sldId id="388" r:id="rId33"/>
    <p:sldId id="389" r:id="rId34"/>
    <p:sldId id="390" r:id="rId35"/>
    <p:sldId id="391" r:id="rId36"/>
    <p:sldId id="392" r:id="rId37"/>
    <p:sldId id="341" r:id="rId38"/>
    <p:sldId id="334" r:id="rId39"/>
    <p:sldId id="336" r:id="rId40"/>
    <p:sldId id="335" r:id="rId41"/>
    <p:sldId id="318" r:id="rId42"/>
    <p:sldId id="282" r:id="rId43"/>
    <p:sldId id="305" r:id="rId44"/>
    <p:sldId id="283" r:id="rId45"/>
    <p:sldId id="284" r:id="rId46"/>
    <p:sldId id="285" r:id="rId47"/>
    <p:sldId id="286" r:id="rId48"/>
    <p:sldId id="330" r:id="rId49"/>
    <p:sldId id="359" r:id="rId50"/>
    <p:sldId id="360" r:id="rId51"/>
    <p:sldId id="362" r:id="rId52"/>
    <p:sldId id="370" r:id="rId53"/>
    <p:sldId id="372" r:id="rId54"/>
    <p:sldId id="371" r:id="rId55"/>
    <p:sldId id="373" r:id="rId56"/>
    <p:sldId id="374" r:id="rId57"/>
    <p:sldId id="383" r:id="rId58"/>
    <p:sldId id="384" r:id="rId59"/>
    <p:sldId id="375" r:id="rId60"/>
    <p:sldId id="311" r:id="rId61"/>
    <p:sldId id="393" r:id="rId62"/>
    <p:sldId id="343" r:id="rId63"/>
    <p:sldId id="307" r:id="rId64"/>
    <p:sldId id="299" r:id="rId65"/>
  </p:sldIdLst>
  <p:sldSz cx="9144000" cy="6858000" type="screen4x3"/>
  <p:notesSz cx="6856413" cy="92948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CC00FF"/>
    <a:srgbClr val="33CC33"/>
    <a:srgbClr val="99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173" autoAdjust="0"/>
    <p:restoredTop sz="90738" autoAdjust="0"/>
  </p:normalViewPr>
  <p:slideViewPr>
    <p:cSldViewPr snapToGrid="0">
      <p:cViewPr>
        <p:scale>
          <a:sx n="76" d="100"/>
          <a:sy n="76" d="100"/>
        </p:scale>
        <p:origin x="-1410" y="-5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charts/_rels/chart1.xml.rels><?xml version="1.0" encoding="UTF-8" standalone="yes"?>
<Relationships xmlns="http://schemas.openxmlformats.org/package/2006/relationships"><Relationship Id="rId1" Type="http://schemas.openxmlformats.org/officeDocument/2006/relationships/oleObject" Target="file:///F:\aquaponics%20files\plots\Bio112%20EXPT2015%20F14%20Aquap%20final%20data%20ABLE2015.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F:\aquaponics%20files\plots\Bio112%20EXPT2015%20F14%20Aquap%20final%20data%20ABLE2015.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F:\aquaponics%20files\plots\Bio112%20EXPT2015%20F14%20Aquap%20final%20data%20ABLE2015.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sz="3200" dirty="0"/>
              <a:t>Week 3: Average Plant Height (cm)</a:t>
            </a:r>
          </a:p>
        </c:rich>
      </c:tx>
      <c:overlay val="0"/>
    </c:title>
    <c:autoTitleDeleted val="0"/>
    <c:plotArea>
      <c:layout/>
      <c:barChart>
        <c:barDir val="col"/>
        <c:grouping val="clustered"/>
        <c:varyColors val="0"/>
        <c:ser>
          <c:idx val="0"/>
          <c:order val="0"/>
          <c:invertIfNegative val="0"/>
          <c:dPt>
            <c:idx val="1"/>
            <c:invertIfNegative val="0"/>
            <c:bubble3D val="0"/>
            <c:spPr>
              <a:solidFill>
                <a:srgbClr val="FFC000"/>
              </a:solidFill>
            </c:spPr>
          </c:dPt>
          <c:val>
            <c:numRef>
              <c:f>('ANALYSIS plant height'!$F$25,'ANALYSIS plant height'!$M$25)</c:f>
              <c:numCache>
                <c:formatCode>0.00</c:formatCode>
                <c:ptCount val="2"/>
                <c:pt idx="0">
                  <c:v>26.547619047619055</c:v>
                </c:pt>
                <c:pt idx="1">
                  <c:v>32.209523809523809</c:v>
                </c:pt>
              </c:numCache>
            </c:numRef>
          </c:val>
        </c:ser>
        <c:dLbls>
          <c:showLegendKey val="0"/>
          <c:showVal val="0"/>
          <c:showCatName val="0"/>
          <c:showSerName val="0"/>
          <c:showPercent val="0"/>
          <c:showBubbleSize val="0"/>
        </c:dLbls>
        <c:gapWidth val="150"/>
        <c:axId val="44185088"/>
        <c:axId val="44892736"/>
      </c:barChart>
      <c:catAx>
        <c:axId val="44185088"/>
        <c:scaling>
          <c:orientation val="minMax"/>
        </c:scaling>
        <c:delete val="0"/>
        <c:axPos val="b"/>
        <c:title>
          <c:tx>
            <c:rich>
              <a:bodyPr/>
              <a:lstStyle/>
              <a:p>
                <a:pPr>
                  <a:defRPr sz="1800"/>
                </a:pPr>
                <a:r>
                  <a:rPr lang="en-US" sz="1800"/>
                  <a:t>Treatment</a:t>
                </a:r>
              </a:p>
            </c:rich>
          </c:tx>
          <c:overlay val="0"/>
        </c:title>
        <c:majorTickMark val="none"/>
        <c:minorTickMark val="none"/>
        <c:tickLblPos val="nextTo"/>
        <c:txPr>
          <a:bodyPr/>
          <a:lstStyle/>
          <a:p>
            <a:pPr>
              <a:defRPr>
                <a:solidFill>
                  <a:schemeClr val="bg1"/>
                </a:solidFill>
              </a:defRPr>
            </a:pPr>
            <a:endParaRPr lang="en-US"/>
          </a:p>
        </c:txPr>
        <c:crossAx val="44892736"/>
        <c:crosses val="autoZero"/>
        <c:auto val="1"/>
        <c:lblAlgn val="ctr"/>
        <c:lblOffset val="100"/>
        <c:noMultiLvlLbl val="0"/>
      </c:catAx>
      <c:valAx>
        <c:axId val="44892736"/>
        <c:scaling>
          <c:orientation val="minMax"/>
          <c:min val="15"/>
        </c:scaling>
        <c:delete val="0"/>
        <c:axPos val="l"/>
        <c:majorGridlines/>
        <c:title>
          <c:tx>
            <c:rich>
              <a:bodyPr/>
              <a:lstStyle/>
              <a:p>
                <a:pPr>
                  <a:defRPr sz="1600"/>
                </a:pPr>
                <a:r>
                  <a:rPr lang="en-US" sz="1600"/>
                  <a:t>Average Plant Ht (cm)</a:t>
                </a:r>
              </a:p>
            </c:rich>
          </c:tx>
          <c:layout>
            <c:manualLayout>
              <c:xMode val="edge"/>
              <c:yMode val="edge"/>
              <c:x val="2.1645021645021644E-2"/>
              <c:y val="0.22558128763316351"/>
            </c:manualLayout>
          </c:layout>
          <c:overlay val="0"/>
        </c:title>
        <c:numFmt formatCode="0.00" sourceLinked="1"/>
        <c:majorTickMark val="out"/>
        <c:minorTickMark val="none"/>
        <c:tickLblPos val="nextTo"/>
        <c:crossAx val="44185088"/>
        <c:crosses val="autoZero"/>
        <c:crossBetween val="between"/>
      </c:valAx>
    </c:plotArea>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sz="3200" dirty="0"/>
              <a:t>Average Total Dry Weight (g)</a:t>
            </a:r>
          </a:p>
        </c:rich>
      </c:tx>
      <c:overlay val="0"/>
    </c:title>
    <c:autoTitleDeleted val="0"/>
    <c:plotArea>
      <c:layout/>
      <c:barChart>
        <c:barDir val="col"/>
        <c:grouping val="clustered"/>
        <c:varyColors val="0"/>
        <c:ser>
          <c:idx val="0"/>
          <c:order val="0"/>
          <c:invertIfNegative val="0"/>
          <c:dPt>
            <c:idx val="1"/>
            <c:invertIfNegative val="0"/>
            <c:bubble3D val="0"/>
            <c:spPr>
              <a:solidFill>
                <a:srgbClr val="FF9900"/>
              </a:solidFill>
            </c:spPr>
          </c:dPt>
          <c:val>
            <c:numRef>
              <c:f>('ANALYSIS biomass'!$D$25,'ANALYSIS biomass'!$I$25)</c:f>
              <c:numCache>
                <c:formatCode>0.00</c:formatCode>
                <c:ptCount val="2"/>
                <c:pt idx="0">
                  <c:v>0.99747619047619063</c:v>
                </c:pt>
                <c:pt idx="1">
                  <c:v>1.0778571428571428</c:v>
                </c:pt>
              </c:numCache>
            </c:numRef>
          </c:val>
        </c:ser>
        <c:dLbls>
          <c:showLegendKey val="0"/>
          <c:showVal val="0"/>
          <c:showCatName val="0"/>
          <c:showSerName val="0"/>
          <c:showPercent val="0"/>
          <c:showBubbleSize val="0"/>
        </c:dLbls>
        <c:gapWidth val="150"/>
        <c:axId val="44512768"/>
        <c:axId val="44897344"/>
      </c:barChart>
      <c:catAx>
        <c:axId val="44512768"/>
        <c:scaling>
          <c:orientation val="minMax"/>
        </c:scaling>
        <c:delete val="0"/>
        <c:axPos val="b"/>
        <c:title>
          <c:tx>
            <c:rich>
              <a:bodyPr/>
              <a:lstStyle/>
              <a:p>
                <a:pPr>
                  <a:defRPr sz="2000"/>
                </a:pPr>
                <a:r>
                  <a:rPr lang="en-US" sz="2000"/>
                  <a:t>Treatment</a:t>
                </a:r>
              </a:p>
            </c:rich>
          </c:tx>
          <c:layout>
            <c:manualLayout>
              <c:xMode val="edge"/>
              <c:yMode val="edge"/>
              <c:x val="0.4596143629636657"/>
              <c:y val="0.89644725330386332"/>
            </c:manualLayout>
          </c:layout>
          <c:overlay val="0"/>
        </c:title>
        <c:majorTickMark val="none"/>
        <c:minorTickMark val="none"/>
        <c:tickLblPos val="nextTo"/>
        <c:txPr>
          <a:bodyPr/>
          <a:lstStyle/>
          <a:p>
            <a:pPr>
              <a:defRPr>
                <a:solidFill>
                  <a:schemeClr val="bg1"/>
                </a:solidFill>
              </a:defRPr>
            </a:pPr>
            <a:endParaRPr lang="en-US"/>
          </a:p>
        </c:txPr>
        <c:crossAx val="44897344"/>
        <c:crosses val="autoZero"/>
        <c:auto val="1"/>
        <c:lblAlgn val="ctr"/>
        <c:lblOffset val="100"/>
        <c:noMultiLvlLbl val="0"/>
      </c:catAx>
      <c:valAx>
        <c:axId val="44897344"/>
        <c:scaling>
          <c:orientation val="minMax"/>
          <c:min val="0.5"/>
        </c:scaling>
        <c:delete val="0"/>
        <c:axPos val="l"/>
        <c:majorGridlines/>
        <c:title>
          <c:tx>
            <c:rich>
              <a:bodyPr/>
              <a:lstStyle/>
              <a:p>
                <a:pPr>
                  <a:defRPr sz="1400"/>
                </a:pPr>
                <a:r>
                  <a:rPr lang="en-US" sz="1400"/>
                  <a:t>Average Total Dry Wt (g)</a:t>
                </a:r>
              </a:p>
            </c:rich>
          </c:tx>
          <c:overlay val="0"/>
        </c:title>
        <c:numFmt formatCode="0.00" sourceLinked="1"/>
        <c:majorTickMark val="out"/>
        <c:minorTickMark val="none"/>
        <c:tickLblPos val="nextTo"/>
        <c:crossAx val="44512768"/>
        <c:crosses val="autoZero"/>
        <c:crossBetween val="between"/>
      </c:valAx>
    </c:plotArea>
    <c:plotVisOnly val="1"/>
    <c:dispBlanksAs val="gap"/>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sz="3200" dirty="0">
                <a:solidFill>
                  <a:srgbClr val="0000FF"/>
                </a:solidFill>
              </a:rPr>
              <a:t>Week 3: </a:t>
            </a:r>
            <a:r>
              <a:rPr lang="en-US" sz="3200" dirty="0" err="1" smtClean="0">
                <a:solidFill>
                  <a:srgbClr val="0000FF"/>
                </a:solidFill>
              </a:rPr>
              <a:t>Avg</a:t>
            </a:r>
            <a:r>
              <a:rPr lang="en-US" sz="3200" dirty="0" smtClean="0">
                <a:solidFill>
                  <a:srgbClr val="0000FF"/>
                </a:solidFill>
              </a:rPr>
              <a:t> </a:t>
            </a:r>
            <a:r>
              <a:rPr lang="en-US" sz="3200" dirty="0">
                <a:solidFill>
                  <a:srgbClr val="0000FF"/>
                </a:solidFill>
              </a:rPr>
              <a:t>Number of Leaves</a:t>
            </a:r>
          </a:p>
        </c:rich>
      </c:tx>
      <c:layout>
        <c:manualLayout>
          <c:xMode val="edge"/>
          <c:yMode val="edge"/>
          <c:x val="9.995891481843118E-2"/>
          <c:y val="0"/>
        </c:manualLayout>
      </c:layout>
      <c:overlay val="0"/>
    </c:title>
    <c:autoTitleDeleted val="0"/>
    <c:plotArea>
      <c:layout>
        <c:manualLayout>
          <c:layoutTarget val="inner"/>
          <c:xMode val="edge"/>
          <c:yMode val="edge"/>
          <c:x val="0.1406935477237243"/>
          <c:y val="0.17725975042593356"/>
          <c:w val="0.73338278582120653"/>
          <c:h val="0.71775084035548187"/>
        </c:manualLayout>
      </c:layout>
      <c:scatterChart>
        <c:scatterStyle val="lineMarker"/>
        <c:varyColors val="0"/>
        <c:ser>
          <c:idx val="0"/>
          <c:order val="0"/>
          <c:spPr>
            <a:ln w="19050">
              <a:noFill/>
            </a:ln>
          </c:spPr>
          <c:marker>
            <c:spPr>
              <a:ln w="38100"/>
            </c:spPr>
          </c:marker>
          <c:dPt>
            <c:idx val="0"/>
            <c:marker>
              <c:spPr>
                <a:ln w="161925"/>
              </c:spPr>
            </c:marker>
            <c:bubble3D val="0"/>
          </c:dPt>
          <c:dPt>
            <c:idx val="1"/>
            <c:marker>
              <c:spPr>
                <a:solidFill>
                  <a:schemeClr val="accent2"/>
                </a:solidFill>
                <a:ln w="38100">
                  <a:solidFill>
                    <a:srgbClr val="FF9900"/>
                  </a:solidFill>
                </a:ln>
              </c:spPr>
            </c:marker>
            <c:bubble3D val="0"/>
          </c:dPt>
          <c:xVal>
            <c:numRef>
              <c:f>'ANALYSIS leaves'!$E$28</c:f>
              <c:numCache>
                <c:formatCode>General</c:formatCode>
                <c:ptCount val="1"/>
                <c:pt idx="0">
                  <c:v>1</c:v>
                </c:pt>
              </c:numCache>
            </c:numRef>
          </c:xVal>
          <c:yVal>
            <c:numRef>
              <c:f>'ANALYSIS leaves'!$F$25</c:f>
              <c:numCache>
                <c:formatCode>0.00</c:formatCode>
                <c:ptCount val="1"/>
                <c:pt idx="0">
                  <c:v>4.5238095238095237</c:v>
                </c:pt>
              </c:numCache>
            </c:numRef>
          </c:yVal>
          <c:smooth val="0"/>
        </c:ser>
        <c:ser>
          <c:idx val="1"/>
          <c:order val="1"/>
          <c:spPr>
            <a:ln w="38100">
              <a:solidFill>
                <a:schemeClr val="accent1"/>
              </a:solidFill>
            </a:ln>
          </c:spPr>
          <c:marker>
            <c:spPr>
              <a:solidFill>
                <a:srgbClr val="FF6600"/>
              </a:solidFill>
              <a:ln w="161925">
                <a:solidFill>
                  <a:srgbClr val="FF6600"/>
                </a:solidFill>
              </a:ln>
            </c:spPr>
          </c:marker>
          <c:dPt>
            <c:idx val="0"/>
            <c:marker>
              <c:spPr>
                <a:solidFill>
                  <a:srgbClr val="FFC000"/>
                </a:solidFill>
                <a:ln w="161925">
                  <a:solidFill>
                    <a:srgbClr val="FFC000"/>
                  </a:solidFill>
                </a:ln>
              </c:spPr>
            </c:marker>
            <c:bubble3D val="0"/>
          </c:dPt>
          <c:xVal>
            <c:numRef>
              <c:f>'ANALYSIS leaves'!$L$28</c:f>
              <c:numCache>
                <c:formatCode>General</c:formatCode>
                <c:ptCount val="1"/>
                <c:pt idx="0">
                  <c:v>2</c:v>
                </c:pt>
              </c:numCache>
            </c:numRef>
          </c:xVal>
          <c:yVal>
            <c:numRef>
              <c:f>'ANALYSIS leaves'!$M$25</c:f>
              <c:numCache>
                <c:formatCode>0.00</c:formatCode>
                <c:ptCount val="1"/>
                <c:pt idx="0">
                  <c:v>5.8095238095238093</c:v>
                </c:pt>
              </c:numCache>
            </c:numRef>
          </c:yVal>
          <c:smooth val="0"/>
        </c:ser>
        <c:dLbls>
          <c:showLegendKey val="0"/>
          <c:showVal val="0"/>
          <c:showCatName val="0"/>
          <c:showSerName val="0"/>
          <c:showPercent val="0"/>
          <c:showBubbleSize val="0"/>
        </c:dLbls>
        <c:axId val="40528704"/>
        <c:axId val="40529280"/>
      </c:scatterChart>
      <c:valAx>
        <c:axId val="40528704"/>
        <c:scaling>
          <c:orientation val="minMax"/>
        </c:scaling>
        <c:delete val="0"/>
        <c:axPos val="b"/>
        <c:title>
          <c:tx>
            <c:rich>
              <a:bodyPr/>
              <a:lstStyle/>
              <a:p>
                <a:pPr>
                  <a:defRPr sz="1800"/>
                </a:pPr>
                <a:r>
                  <a:rPr lang="en-US" sz="1800"/>
                  <a:t>Treatment</a:t>
                </a:r>
              </a:p>
            </c:rich>
          </c:tx>
          <c:overlay val="0"/>
        </c:title>
        <c:numFmt formatCode="General" sourceLinked="1"/>
        <c:majorTickMark val="none"/>
        <c:minorTickMark val="none"/>
        <c:tickLblPos val="nextTo"/>
        <c:txPr>
          <a:bodyPr/>
          <a:lstStyle/>
          <a:p>
            <a:pPr>
              <a:defRPr>
                <a:solidFill>
                  <a:schemeClr val="bg1"/>
                </a:solidFill>
              </a:defRPr>
            </a:pPr>
            <a:endParaRPr lang="en-US"/>
          </a:p>
        </c:txPr>
        <c:crossAx val="40529280"/>
        <c:crosses val="autoZero"/>
        <c:crossBetween val="midCat"/>
        <c:majorUnit val="1"/>
      </c:valAx>
      <c:valAx>
        <c:axId val="40529280"/>
        <c:scaling>
          <c:orientation val="minMax"/>
        </c:scaling>
        <c:delete val="0"/>
        <c:axPos val="l"/>
        <c:majorGridlines/>
        <c:title>
          <c:tx>
            <c:rich>
              <a:bodyPr/>
              <a:lstStyle/>
              <a:p>
                <a:pPr>
                  <a:defRPr sz="1600"/>
                </a:pPr>
                <a:r>
                  <a:rPr lang="en-US" sz="1600"/>
                  <a:t>Avg Number of Leaves</a:t>
                </a:r>
              </a:p>
            </c:rich>
          </c:tx>
          <c:overlay val="0"/>
        </c:title>
        <c:numFmt formatCode="0.00" sourceLinked="1"/>
        <c:majorTickMark val="none"/>
        <c:minorTickMark val="none"/>
        <c:tickLblPos val="nextTo"/>
        <c:crossAx val="40528704"/>
        <c:crosses val="autoZero"/>
        <c:crossBetween val="midCat"/>
      </c:valAx>
    </c:plotArea>
    <c:plotVisOnly val="1"/>
    <c:dispBlanksAs val="gap"/>
    <c:showDLblsOverMax val="0"/>
  </c:chart>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112" cy="464741"/>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3714" y="0"/>
            <a:ext cx="2971112" cy="464741"/>
          </a:xfrm>
          <a:prstGeom prst="rect">
            <a:avLst/>
          </a:prstGeom>
        </p:spPr>
        <p:txBody>
          <a:bodyPr vert="horz" lIns="91440" tIns="45720" rIns="91440" bIns="45720" rtlCol="0"/>
          <a:lstStyle>
            <a:lvl1pPr algn="r">
              <a:defRPr sz="1200"/>
            </a:lvl1pPr>
          </a:lstStyle>
          <a:p>
            <a:fld id="{5A1DF9A4-D78B-40CD-9A4F-3F59887DB391}" type="datetimeFigureOut">
              <a:rPr lang="en-US" smtClean="0"/>
              <a:t>1/15/2016</a:t>
            </a:fld>
            <a:endParaRPr lang="en-US"/>
          </a:p>
        </p:txBody>
      </p:sp>
      <p:sp>
        <p:nvSpPr>
          <p:cNvPr id="4" name="Footer Placeholder 3"/>
          <p:cNvSpPr>
            <a:spLocks noGrp="1"/>
          </p:cNvSpPr>
          <p:nvPr>
            <p:ph type="ftr" sz="quarter" idx="2"/>
          </p:nvPr>
        </p:nvSpPr>
        <p:spPr>
          <a:xfrm>
            <a:off x="0" y="8828459"/>
            <a:ext cx="2971112" cy="464741"/>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3714" y="8828459"/>
            <a:ext cx="2971112" cy="464741"/>
          </a:xfrm>
          <a:prstGeom prst="rect">
            <a:avLst/>
          </a:prstGeom>
        </p:spPr>
        <p:txBody>
          <a:bodyPr vert="horz" lIns="91440" tIns="45720" rIns="91440" bIns="45720" rtlCol="0" anchor="b"/>
          <a:lstStyle>
            <a:lvl1pPr algn="r">
              <a:defRPr sz="1200"/>
            </a:lvl1pPr>
          </a:lstStyle>
          <a:p>
            <a:fld id="{14320D03-BC8C-4651-84D2-03E84D9A834E}" type="slidenum">
              <a:rPr lang="en-US" smtClean="0"/>
              <a:t>‹#›</a:t>
            </a:fld>
            <a:endParaRPr lang="en-US"/>
          </a:p>
        </p:txBody>
      </p:sp>
    </p:spTree>
    <p:extLst>
      <p:ext uri="{BB962C8B-B14F-4D97-AF65-F5344CB8AC3E}">
        <p14:creationId xmlns:p14="http://schemas.microsoft.com/office/powerpoint/2010/main" val="347346236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112" cy="46635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3714" y="0"/>
            <a:ext cx="2971112" cy="466355"/>
          </a:xfrm>
          <a:prstGeom prst="rect">
            <a:avLst/>
          </a:prstGeom>
        </p:spPr>
        <p:txBody>
          <a:bodyPr vert="horz" lIns="91440" tIns="45720" rIns="91440" bIns="45720" rtlCol="0"/>
          <a:lstStyle>
            <a:lvl1pPr algn="r">
              <a:defRPr sz="1200"/>
            </a:lvl1pPr>
          </a:lstStyle>
          <a:p>
            <a:fld id="{96F1CD1F-57E2-44E1-A64E-E854827A1C22}" type="datetimeFigureOut">
              <a:rPr lang="en-US" smtClean="0"/>
              <a:t>1/15/2016</a:t>
            </a:fld>
            <a:endParaRPr lang="en-US"/>
          </a:p>
        </p:txBody>
      </p:sp>
      <p:sp>
        <p:nvSpPr>
          <p:cNvPr id="4" name="Slide Image Placeholder 3"/>
          <p:cNvSpPr>
            <a:spLocks noGrp="1" noRot="1" noChangeAspect="1"/>
          </p:cNvSpPr>
          <p:nvPr>
            <p:ph type="sldImg" idx="2"/>
          </p:nvPr>
        </p:nvSpPr>
        <p:spPr>
          <a:xfrm>
            <a:off x="1338263" y="1162050"/>
            <a:ext cx="4179887"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642" y="4473129"/>
            <a:ext cx="5485130" cy="3659833"/>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8460"/>
            <a:ext cx="2971112" cy="466354"/>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3714" y="8828460"/>
            <a:ext cx="2971112" cy="466354"/>
          </a:xfrm>
          <a:prstGeom prst="rect">
            <a:avLst/>
          </a:prstGeom>
        </p:spPr>
        <p:txBody>
          <a:bodyPr vert="horz" lIns="91440" tIns="45720" rIns="91440" bIns="45720" rtlCol="0" anchor="b"/>
          <a:lstStyle>
            <a:lvl1pPr algn="r">
              <a:defRPr sz="1200"/>
            </a:lvl1pPr>
          </a:lstStyle>
          <a:p>
            <a:fld id="{9D4F9D50-9E7E-4ACC-8C96-7162E24D4B5A}" type="slidenum">
              <a:rPr lang="en-US" smtClean="0"/>
              <a:t>‹#›</a:t>
            </a:fld>
            <a:endParaRPr lang="en-US"/>
          </a:p>
        </p:txBody>
      </p:sp>
    </p:spTree>
    <p:extLst>
      <p:ext uri="{BB962C8B-B14F-4D97-AF65-F5344CB8AC3E}">
        <p14:creationId xmlns:p14="http://schemas.microsoft.com/office/powerpoint/2010/main" val="21234996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D4F9D50-9E7E-4ACC-8C96-7162E24D4B5A}" type="slidenum">
              <a:rPr lang="en-US" smtClean="0"/>
              <a:t>4</a:t>
            </a:fld>
            <a:endParaRPr lang="en-US"/>
          </a:p>
        </p:txBody>
      </p:sp>
    </p:spTree>
    <p:extLst>
      <p:ext uri="{BB962C8B-B14F-4D97-AF65-F5344CB8AC3E}">
        <p14:creationId xmlns:p14="http://schemas.microsoft.com/office/powerpoint/2010/main" val="24662712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9E03AC57-D975-432F-BEF1-4ED81E4BEA9B}" type="slidenum">
              <a:rPr lang="en-US" altLang="en-US"/>
              <a:pPr eaLnBrk="1" hangingPunct="1"/>
              <a:t>64</a:t>
            </a:fld>
            <a:endParaRPr lang="en-US" altLang="en-US"/>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441812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xfrm>
            <a:off x="733255" y="4636112"/>
            <a:ext cx="5846997" cy="4390830"/>
          </a:xfrm>
          <a:noFill/>
        </p:spPr>
        <p:txBody>
          <a:bodyPr/>
          <a:lstStyle/>
          <a:p>
            <a:endParaRPr lang="en-US" altLang="en-US" smtClean="0"/>
          </a:p>
        </p:txBody>
      </p:sp>
    </p:spTree>
    <p:extLst>
      <p:ext uri="{BB962C8B-B14F-4D97-AF65-F5344CB8AC3E}">
        <p14:creationId xmlns:p14="http://schemas.microsoft.com/office/powerpoint/2010/main" val="30444738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Rot="1" noChangeAspect="1" noChangeArrowheads="1" noTextEdit="1"/>
          </p:cNvSpPr>
          <p:nvPr>
            <p:ph type="sldImg"/>
          </p:nvPr>
        </p:nvSpPr>
        <p:spPr>
          <a:ln/>
        </p:spPr>
      </p:sp>
      <p:sp>
        <p:nvSpPr>
          <p:cNvPr id="79875" name="Rectangle 3"/>
          <p:cNvSpPr>
            <a:spLocks noGrp="1" noChangeArrowheads="1"/>
          </p:cNvSpPr>
          <p:nvPr>
            <p:ph type="body" idx="1"/>
          </p:nvPr>
        </p:nvSpPr>
        <p:spPr>
          <a:xfrm>
            <a:off x="733255" y="4636112"/>
            <a:ext cx="5846997" cy="4390830"/>
          </a:xfrm>
          <a:noFill/>
        </p:spPr>
        <p:txBody>
          <a:bodyPr/>
          <a:lstStyle/>
          <a:p>
            <a:endParaRPr lang="en-US" altLang="en-US" smtClean="0"/>
          </a:p>
        </p:txBody>
      </p:sp>
    </p:spTree>
    <p:extLst>
      <p:ext uri="{BB962C8B-B14F-4D97-AF65-F5344CB8AC3E}">
        <p14:creationId xmlns:p14="http://schemas.microsoft.com/office/powerpoint/2010/main" val="30835633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Water weighs 8.34</a:t>
            </a:r>
            <a:r>
              <a:rPr lang="en-US" baseline="0" dirty="0" smtClean="0"/>
              <a:t> </a:t>
            </a:r>
            <a:r>
              <a:rPr lang="en-US" baseline="0" dirty="0" err="1" smtClean="0"/>
              <a:t>lb</a:t>
            </a:r>
            <a:r>
              <a:rPr lang="en-US" baseline="0" dirty="0" smtClean="0"/>
              <a:t> per gallon (1 kg per liter)</a:t>
            </a:r>
            <a:endParaRPr lang="en-US" dirty="0"/>
          </a:p>
        </p:txBody>
      </p:sp>
      <p:sp>
        <p:nvSpPr>
          <p:cNvPr id="4" name="Slide Number Placeholder 3"/>
          <p:cNvSpPr>
            <a:spLocks noGrp="1"/>
          </p:cNvSpPr>
          <p:nvPr>
            <p:ph type="sldNum" sz="quarter" idx="10"/>
          </p:nvPr>
        </p:nvSpPr>
        <p:spPr/>
        <p:txBody>
          <a:bodyPr/>
          <a:lstStyle/>
          <a:p>
            <a:fld id="{9D4F9D50-9E7E-4ACC-8C96-7162E24D4B5A}" type="slidenum">
              <a:rPr lang="en-US" smtClean="0"/>
              <a:t>21</a:t>
            </a:fld>
            <a:endParaRPr lang="en-US"/>
          </a:p>
        </p:txBody>
      </p:sp>
    </p:spTree>
    <p:extLst>
      <p:ext uri="{BB962C8B-B14F-4D97-AF65-F5344CB8AC3E}">
        <p14:creationId xmlns:p14="http://schemas.microsoft.com/office/powerpoint/2010/main" val="15815717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1:1</a:t>
            </a:r>
            <a:r>
              <a:rPr lang="en-US" baseline="0" dirty="0" smtClean="0"/>
              <a:t> ratio of fish-rearing (water) volume to hydroponic media volume recommended if fish are stocked at a final density of 30g/L (</a:t>
            </a:r>
            <a:r>
              <a:rPr lang="en-US" baseline="0" dirty="0" err="1" smtClean="0"/>
              <a:t>Rakocy</a:t>
            </a:r>
            <a:r>
              <a:rPr lang="en-US" baseline="0" dirty="0" smtClean="0"/>
              <a:t> et al. 2006, Bernstein 2011)</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Fish stocking ratio of 0.1-0.2 </a:t>
            </a:r>
            <a:r>
              <a:rPr lang="en-US" baseline="0" dirty="0" err="1" smtClean="0"/>
              <a:t>lb</a:t>
            </a:r>
            <a:r>
              <a:rPr lang="en-US" baseline="0" dirty="0" smtClean="0"/>
              <a:t> of fish/gallon of tank water or 1lb of mature fish per 5-20 gallons of tank water. A mature plate-sized (12 in) tilapia weighs about 1.5 </a:t>
            </a:r>
            <a:r>
              <a:rPr lang="en-US" baseline="0" dirty="0" err="1" smtClean="0"/>
              <a:t>lbs</a:t>
            </a:r>
            <a:r>
              <a:rPr lang="en-US" baseline="0" dirty="0" smtClean="0"/>
              <a:t> (700 g). (pg. 73, Bernstein 2011)</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9D4F9D50-9E7E-4ACC-8C96-7162E24D4B5A}" type="slidenum">
              <a:rPr lang="en-US" smtClean="0"/>
              <a:t>22</a:t>
            </a:fld>
            <a:endParaRPr lang="en-US"/>
          </a:p>
        </p:txBody>
      </p:sp>
    </p:spTree>
    <p:extLst>
      <p:ext uri="{BB962C8B-B14F-4D97-AF65-F5344CB8AC3E}">
        <p14:creationId xmlns:p14="http://schemas.microsoft.com/office/powerpoint/2010/main" val="36816826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Data recorded at end of expt.</a:t>
            </a:r>
          </a:p>
          <a:p>
            <a:endParaRPr lang="en-US" dirty="0"/>
          </a:p>
        </p:txBody>
      </p:sp>
      <p:sp>
        <p:nvSpPr>
          <p:cNvPr id="4" name="Slide Number Placeholder 3"/>
          <p:cNvSpPr>
            <a:spLocks noGrp="1"/>
          </p:cNvSpPr>
          <p:nvPr>
            <p:ph type="sldNum" sz="quarter" idx="10"/>
          </p:nvPr>
        </p:nvSpPr>
        <p:spPr/>
        <p:txBody>
          <a:bodyPr/>
          <a:lstStyle/>
          <a:p>
            <a:fld id="{9D4F9D50-9E7E-4ACC-8C96-7162E24D4B5A}" type="slidenum">
              <a:rPr lang="en-US" smtClean="0"/>
              <a:t>50</a:t>
            </a:fld>
            <a:endParaRPr lang="en-US"/>
          </a:p>
        </p:txBody>
      </p:sp>
    </p:spTree>
    <p:extLst>
      <p:ext uri="{BB962C8B-B14F-4D97-AF65-F5344CB8AC3E}">
        <p14:creationId xmlns:p14="http://schemas.microsoft.com/office/powerpoint/2010/main" val="24231076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Data recorded at end of expt.</a:t>
            </a:r>
            <a:endParaRPr lang="en-US" dirty="0"/>
          </a:p>
        </p:txBody>
      </p:sp>
      <p:sp>
        <p:nvSpPr>
          <p:cNvPr id="4" name="Slide Number Placeholder 3"/>
          <p:cNvSpPr>
            <a:spLocks noGrp="1"/>
          </p:cNvSpPr>
          <p:nvPr>
            <p:ph type="sldNum" sz="quarter" idx="10"/>
          </p:nvPr>
        </p:nvSpPr>
        <p:spPr/>
        <p:txBody>
          <a:bodyPr/>
          <a:lstStyle/>
          <a:p>
            <a:fld id="{9D4F9D50-9E7E-4ACC-8C96-7162E24D4B5A}" type="slidenum">
              <a:rPr lang="en-US" smtClean="0"/>
              <a:t>51</a:t>
            </a:fld>
            <a:endParaRPr lang="en-US"/>
          </a:p>
        </p:txBody>
      </p:sp>
    </p:spTree>
    <p:extLst>
      <p:ext uri="{BB962C8B-B14F-4D97-AF65-F5344CB8AC3E}">
        <p14:creationId xmlns:p14="http://schemas.microsoft.com/office/powerpoint/2010/main" val="7517752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Proxy for puberty = amount of hair, smell of sweat,</a:t>
            </a:r>
            <a:r>
              <a:rPr lang="en-US" baseline="0" dirty="0" smtClean="0"/>
              <a:t> etc.</a:t>
            </a:r>
            <a:endParaRPr lang="en-US" dirty="0"/>
          </a:p>
        </p:txBody>
      </p:sp>
      <p:sp>
        <p:nvSpPr>
          <p:cNvPr id="4" name="Slide Number Placeholder 3"/>
          <p:cNvSpPr>
            <a:spLocks noGrp="1"/>
          </p:cNvSpPr>
          <p:nvPr>
            <p:ph type="sldNum" sz="quarter" idx="10"/>
          </p:nvPr>
        </p:nvSpPr>
        <p:spPr/>
        <p:txBody>
          <a:bodyPr/>
          <a:lstStyle/>
          <a:p>
            <a:fld id="{60EFA4A8-073A-4C83-8FAA-D7ED04749EBA}" type="slidenum">
              <a:rPr lang="en-US" smtClean="0"/>
              <a:t>55</a:t>
            </a:fld>
            <a:endParaRPr lang="en-US"/>
          </a:p>
        </p:txBody>
      </p:sp>
    </p:spTree>
    <p:extLst>
      <p:ext uri="{BB962C8B-B14F-4D97-AF65-F5344CB8AC3E}">
        <p14:creationId xmlns:p14="http://schemas.microsoft.com/office/powerpoint/2010/main" val="6626652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Read Quote: </a:t>
            </a:r>
          </a:p>
          <a:p>
            <a:pPr rtl="0"/>
            <a:r>
              <a:rPr lang="en-US" dirty="0" smtClean="0"/>
              <a:t>“</a:t>
            </a:r>
            <a:r>
              <a:rPr lang="en-US" sz="1200" kern="1200" dirty="0" smtClean="0">
                <a:solidFill>
                  <a:schemeClr val="tx1"/>
                </a:solidFill>
                <a:effectLst/>
                <a:latin typeface="+mn-lt"/>
                <a:ea typeface="+mn-ea"/>
                <a:cs typeface="+mn-cs"/>
              </a:rPr>
              <a:t>This results in a continuous strain on environmental and fiscal resources from both the production side and disposal side of modern food production. An average university campus is no different and will purchase, distribute, and dispose of food for thousands of students every day. Thus, substantial cost savings and environmental benefits could be realized by using food waste as a valuable resource for food production and diverting it from a landfill.”</a:t>
            </a:r>
          </a:p>
          <a:p>
            <a:endParaRPr lang="en-US" dirty="0"/>
          </a:p>
        </p:txBody>
      </p:sp>
      <p:sp>
        <p:nvSpPr>
          <p:cNvPr id="4" name="Slide Number Placeholder 3"/>
          <p:cNvSpPr>
            <a:spLocks noGrp="1"/>
          </p:cNvSpPr>
          <p:nvPr>
            <p:ph type="sldNum" sz="quarter" idx="10"/>
          </p:nvPr>
        </p:nvSpPr>
        <p:spPr/>
        <p:txBody>
          <a:bodyPr/>
          <a:lstStyle/>
          <a:p>
            <a:fld id="{9D4F9D50-9E7E-4ACC-8C96-7162E24D4B5A}" type="slidenum">
              <a:rPr lang="en-US" smtClean="0"/>
              <a:t>62</a:t>
            </a:fld>
            <a:endParaRPr lang="en-US"/>
          </a:p>
        </p:txBody>
      </p:sp>
    </p:spTree>
    <p:extLst>
      <p:ext uri="{BB962C8B-B14F-4D97-AF65-F5344CB8AC3E}">
        <p14:creationId xmlns:p14="http://schemas.microsoft.com/office/powerpoint/2010/main" val="10439940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5EF1BE84-248E-48A1-99FB-BA39D3260CF6}" type="datetimeFigureOut">
              <a:rPr lang="en-US" smtClean="0"/>
              <a:t>1/15/2016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AE5F3B-53FB-431C-AA29-5B418B10BF64}" type="slidenum">
              <a:rPr lang="en-US" smtClean="0"/>
              <a:t>‹#›</a:t>
            </a:fld>
            <a:endParaRPr lang="en-US"/>
          </a:p>
        </p:txBody>
      </p:sp>
    </p:spTree>
    <p:extLst>
      <p:ext uri="{BB962C8B-B14F-4D97-AF65-F5344CB8AC3E}">
        <p14:creationId xmlns:p14="http://schemas.microsoft.com/office/powerpoint/2010/main" val="38754412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EF1BE84-248E-48A1-99FB-BA39D3260CF6}" type="datetimeFigureOut">
              <a:rPr lang="en-US" smtClean="0"/>
              <a:t>1/15/2016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AE5F3B-53FB-431C-AA29-5B418B10BF64}" type="slidenum">
              <a:rPr lang="en-US" smtClean="0"/>
              <a:t>‹#›</a:t>
            </a:fld>
            <a:endParaRPr lang="en-US"/>
          </a:p>
        </p:txBody>
      </p:sp>
    </p:spTree>
    <p:extLst>
      <p:ext uri="{BB962C8B-B14F-4D97-AF65-F5344CB8AC3E}">
        <p14:creationId xmlns:p14="http://schemas.microsoft.com/office/powerpoint/2010/main" val="1752026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EF1BE84-248E-48A1-99FB-BA39D3260CF6}" type="datetimeFigureOut">
              <a:rPr lang="en-US" smtClean="0"/>
              <a:t>1/15/2016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AE5F3B-53FB-431C-AA29-5B418B10BF64}" type="slidenum">
              <a:rPr lang="en-US" smtClean="0"/>
              <a:t>‹#›</a:t>
            </a:fld>
            <a:endParaRPr lang="en-US"/>
          </a:p>
        </p:txBody>
      </p:sp>
    </p:spTree>
    <p:extLst>
      <p:ext uri="{BB962C8B-B14F-4D97-AF65-F5344CB8AC3E}">
        <p14:creationId xmlns:p14="http://schemas.microsoft.com/office/powerpoint/2010/main" val="35357312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fld id="{9C25A481-4218-4090-8CC9-70761D6BBAFB}" type="slidenum">
              <a:rPr lang="en-US" altLang="en-US"/>
              <a:pPr/>
              <a:t>‹#›</a:t>
            </a:fld>
            <a:endParaRPr lang="en-US" altLang="en-US"/>
          </a:p>
        </p:txBody>
      </p:sp>
    </p:spTree>
    <p:extLst>
      <p:ext uri="{BB962C8B-B14F-4D97-AF65-F5344CB8AC3E}">
        <p14:creationId xmlns:p14="http://schemas.microsoft.com/office/powerpoint/2010/main" val="29153859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EF1BE84-248E-48A1-99FB-BA39D3260CF6}" type="datetimeFigureOut">
              <a:rPr lang="en-US" smtClean="0"/>
              <a:t>1/15/2016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AE5F3B-53FB-431C-AA29-5B418B10BF64}" type="slidenum">
              <a:rPr lang="en-US" smtClean="0"/>
              <a:t>‹#›</a:t>
            </a:fld>
            <a:endParaRPr lang="en-US"/>
          </a:p>
        </p:txBody>
      </p:sp>
    </p:spTree>
    <p:extLst>
      <p:ext uri="{BB962C8B-B14F-4D97-AF65-F5344CB8AC3E}">
        <p14:creationId xmlns:p14="http://schemas.microsoft.com/office/powerpoint/2010/main" val="12063469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EF1BE84-248E-48A1-99FB-BA39D3260CF6}" type="datetimeFigureOut">
              <a:rPr lang="en-US" smtClean="0"/>
              <a:t>1/15/2016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AE5F3B-53FB-431C-AA29-5B418B10BF64}" type="slidenum">
              <a:rPr lang="en-US" smtClean="0"/>
              <a:t>‹#›</a:t>
            </a:fld>
            <a:endParaRPr lang="en-US"/>
          </a:p>
        </p:txBody>
      </p:sp>
    </p:spTree>
    <p:extLst>
      <p:ext uri="{BB962C8B-B14F-4D97-AF65-F5344CB8AC3E}">
        <p14:creationId xmlns:p14="http://schemas.microsoft.com/office/powerpoint/2010/main" val="23536990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5EF1BE84-248E-48A1-99FB-BA39D3260CF6}" type="datetimeFigureOut">
              <a:rPr lang="en-US" smtClean="0"/>
              <a:t>1/15/2016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8AE5F3B-53FB-431C-AA29-5B418B10BF64}" type="slidenum">
              <a:rPr lang="en-US" smtClean="0"/>
              <a:t>‹#›</a:t>
            </a:fld>
            <a:endParaRPr lang="en-US"/>
          </a:p>
        </p:txBody>
      </p:sp>
    </p:spTree>
    <p:extLst>
      <p:ext uri="{BB962C8B-B14F-4D97-AF65-F5344CB8AC3E}">
        <p14:creationId xmlns:p14="http://schemas.microsoft.com/office/powerpoint/2010/main" val="3347723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5EF1BE84-248E-48A1-99FB-BA39D3260CF6}" type="datetimeFigureOut">
              <a:rPr lang="en-US" smtClean="0"/>
              <a:t>1/15/2016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8AE5F3B-53FB-431C-AA29-5B418B10BF64}" type="slidenum">
              <a:rPr lang="en-US" smtClean="0"/>
              <a:t>‹#›</a:t>
            </a:fld>
            <a:endParaRPr lang="en-US"/>
          </a:p>
        </p:txBody>
      </p:sp>
    </p:spTree>
    <p:extLst>
      <p:ext uri="{BB962C8B-B14F-4D97-AF65-F5344CB8AC3E}">
        <p14:creationId xmlns:p14="http://schemas.microsoft.com/office/powerpoint/2010/main" val="16009772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5EF1BE84-248E-48A1-99FB-BA39D3260CF6}" type="datetimeFigureOut">
              <a:rPr lang="en-US" smtClean="0"/>
              <a:t>1/15/2016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8AE5F3B-53FB-431C-AA29-5B418B10BF64}" type="slidenum">
              <a:rPr lang="en-US" smtClean="0"/>
              <a:t>‹#›</a:t>
            </a:fld>
            <a:endParaRPr lang="en-US"/>
          </a:p>
        </p:txBody>
      </p:sp>
    </p:spTree>
    <p:extLst>
      <p:ext uri="{BB962C8B-B14F-4D97-AF65-F5344CB8AC3E}">
        <p14:creationId xmlns:p14="http://schemas.microsoft.com/office/powerpoint/2010/main" val="32425614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EF1BE84-248E-48A1-99FB-BA39D3260CF6}" type="datetimeFigureOut">
              <a:rPr lang="en-US" smtClean="0"/>
              <a:t>1/15/2016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8AE5F3B-53FB-431C-AA29-5B418B10BF64}" type="slidenum">
              <a:rPr lang="en-US" smtClean="0"/>
              <a:t>‹#›</a:t>
            </a:fld>
            <a:endParaRPr lang="en-US"/>
          </a:p>
        </p:txBody>
      </p:sp>
    </p:spTree>
    <p:extLst>
      <p:ext uri="{BB962C8B-B14F-4D97-AF65-F5344CB8AC3E}">
        <p14:creationId xmlns:p14="http://schemas.microsoft.com/office/powerpoint/2010/main" val="3343076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EF1BE84-248E-48A1-99FB-BA39D3260CF6}" type="datetimeFigureOut">
              <a:rPr lang="en-US" smtClean="0"/>
              <a:t>1/15/2016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8AE5F3B-53FB-431C-AA29-5B418B10BF64}" type="slidenum">
              <a:rPr lang="en-US" smtClean="0"/>
              <a:t>‹#›</a:t>
            </a:fld>
            <a:endParaRPr lang="en-US"/>
          </a:p>
        </p:txBody>
      </p:sp>
    </p:spTree>
    <p:extLst>
      <p:ext uri="{BB962C8B-B14F-4D97-AF65-F5344CB8AC3E}">
        <p14:creationId xmlns:p14="http://schemas.microsoft.com/office/powerpoint/2010/main" val="3730055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EF1BE84-248E-48A1-99FB-BA39D3260CF6}" type="datetimeFigureOut">
              <a:rPr lang="en-US" smtClean="0"/>
              <a:t>1/15/2016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8AE5F3B-53FB-431C-AA29-5B418B10BF64}" type="slidenum">
              <a:rPr lang="en-US" smtClean="0"/>
              <a:t>‹#›</a:t>
            </a:fld>
            <a:endParaRPr lang="en-US"/>
          </a:p>
        </p:txBody>
      </p:sp>
    </p:spTree>
    <p:extLst>
      <p:ext uri="{BB962C8B-B14F-4D97-AF65-F5344CB8AC3E}">
        <p14:creationId xmlns:p14="http://schemas.microsoft.com/office/powerpoint/2010/main" val="8408321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EF1BE84-248E-48A1-99FB-BA39D3260CF6}" type="datetimeFigureOut">
              <a:rPr lang="en-US" smtClean="0"/>
              <a:t>1/15/2016</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8AE5F3B-53FB-431C-AA29-5B418B10BF64}" type="slidenum">
              <a:rPr lang="en-US" smtClean="0"/>
              <a:t>‹#›</a:t>
            </a:fld>
            <a:endParaRPr lang="en-US"/>
          </a:p>
        </p:txBody>
      </p:sp>
    </p:spTree>
    <p:extLst>
      <p:ext uri="{BB962C8B-B14F-4D97-AF65-F5344CB8AC3E}">
        <p14:creationId xmlns:p14="http://schemas.microsoft.com/office/powerpoint/2010/main" val="362885519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3.png"/><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6.emf"/></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7.xml"/><Relationship Id="rId5" Type="http://schemas.openxmlformats.org/officeDocument/2006/relationships/image" Target="../media/image34.jpeg"/><Relationship Id="rId4" Type="http://schemas.openxmlformats.org/officeDocument/2006/relationships/image" Target="../media/image33.jpeg"/></Relationships>
</file>

<file path=ppt/slides/_rels/slide2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7.xml"/><Relationship Id="rId4" Type="http://schemas.openxmlformats.org/officeDocument/2006/relationships/image" Target="../media/image37.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1.xml"/><Relationship Id="rId5" Type="http://schemas.openxmlformats.org/officeDocument/2006/relationships/image" Target="../media/image41.jpeg"/><Relationship Id="rId4" Type="http://schemas.openxmlformats.org/officeDocument/2006/relationships/image" Target="../media/image40.png"/></Relationships>
</file>

<file path=ppt/slides/_rels/slide3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7.ti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5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chart" Target="../charts/chart2.xml"/></Relationships>
</file>

<file path=ppt/slides/_rels/slide5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7.tif"/><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jpeg"/><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6.png"/><Relationship Id="rId1" Type="http://schemas.openxmlformats.org/officeDocument/2006/relationships/slideLayout" Target="../slideLayouts/slideLayout2.xml"/><Relationship Id="rId5" Type="http://schemas.openxmlformats.org/officeDocument/2006/relationships/image" Target="../media/image65.png"/><Relationship Id="rId4" Type="http://schemas.openxmlformats.org/officeDocument/2006/relationships/image" Target="../media/image64.png"/></Relationships>
</file>

<file path=ppt/slides/_rels/slide61.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71.jpeg"/><Relationship Id="rId5" Type="http://schemas.openxmlformats.org/officeDocument/2006/relationships/image" Target="../media/image70.png"/><Relationship Id="rId4" Type="http://schemas.openxmlformats.org/officeDocument/2006/relationships/image" Target="../media/image69.png"/></Relationships>
</file>

<file path=ppt/slides/_rels/slide63.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2.xml"/><Relationship Id="rId5" Type="http://schemas.openxmlformats.org/officeDocument/2006/relationships/image" Target="../media/image75.png"/><Relationship Id="rId4" Type="http://schemas.openxmlformats.org/officeDocument/2006/relationships/image" Target="../media/image74.jpeg"/></Relationships>
</file>

<file path=ppt/slides/_rels/slide64.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91682" y="455637"/>
            <a:ext cx="4171985" cy="2583179"/>
          </a:xfrm>
        </p:spPr>
        <p:txBody>
          <a:bodyPr>
            <a:normAutofit fontScale="90000"/>
          </a:bodyPr>
          <a:lstStyle/>
          <a:p>
            <a:pPr algn="l"/>
            <a:r>
              <a:rPr lang="en-US" sz="4000" b="1" dirty="0">
                <a:solidFill>
                  <a:srgbClr val="0000FF"/>
                </a:solidFill>
                <a:latin typeface="Aharoni" panose="02010803020104030203" pitchFamily="2" charset="-79"/>
                <a:cs typeface="Aharoni" panose="02010803020104030203" pitchFamily="2" charset="-79"/>
              </a:rPr>
              <a:t>Teaching </a:t>
            </a:r>
            <a:r>
              <a:rPr lang="en-US" sz="4000" b="1" dirty="0" smtClean="0">
                <a:solidFill>
                  <a:srgbClr val="0000FF"/>
                </a:solidFill>
                <a:latin typeface="Aharoni" panose="02010803020104030203" pitchFamily="2" charset="-79"/>
                <a:cs typeface="Aharoni" panose="02010803020104030203" pitchFamily="2" charset="-79"/>
              </a:rPr>
              <a:t/>
            </a:r>
            <a:br>
              <a:rPr lang="en-US" sz="4000" b="1" dirty="0" smtClean="0">
                <a:solidFill>
                  <a:srgbClr val="0000FF"/>
                </a:solidFill>
                <a:latin typeface="Aharoni" panose="02010803020104030203" pitchFamily="2" charset="-79"/>
                <a:cs typeface="Aharoni" panose="02010803020104030203" pitchFamily="2" charset="-79"/>
              </a:rPr>
            </a:br>
            <a:r>
              <a:rPr lang="en-US" sz="4000" b="1" dirty="0" smtClean="0">
                <a:solidFill>
                  <a:srgbClr val="0000FF"/>
                </a:solidFill>
                <a:latin typeface="Aharoni" panose="02010803020104030203" pitchFamily="2" charset="-79"/>
                <a:cs typeface="Aharoni" panose="02010803020104030203" pitchFamily="2" charset="-79"/>
              </a:rPr>
              <a:t>    by  </a:t>
            </a:r>
            <a:br>
              <a:rPr lang="en-US" sz="4000" b="1" dirty="0" smtClean="0">
                <a:solidFill>
                  <a:srgbClr val="0000FF"/>
                </a:solidFill>
                <a:latin typeface="Aharoni" panose="02010803020104030203" pitchFamily="2" charset="-79"/>
                <a:cs typeface="Aharoni" panose="02010803020104030203" pitchFamily="2" charset="-79"/>
              </a:rPr>
            </a:br>
            <a:r>
              <a:rPr lang="en-US" sz="4000" b="1" dirty="0" smtClean="0">
                <a:solidFill>
                  <a:srgbClr val="0000FF"/>
                </a:solidFill>
                <a:latin typeface="Aharoni" panose="02010803020104030203" pitchFamily="2" charset="-79"/>
                <a:cs typeface="Aharoni" panose="02010803020104030203" pitchFamily="2" charset="-79"/>
              </a:rPr>
              <a:t>      Way </a:t>
            </a:r>
            <a:br>
              <a:rPr lang="en-US" sz="4000" b="1" dirty="0" smtClean="0">
                <a:solidFill>
                  <a:srgbClr val="0000FF"/>
                </a:solidFill>
                <a:latin typeface="Aharoni" panose="02010803020104030203" pitchFamily="2" charset="-79"/>
                <a:cs typeface="Aharoni" panose="02010803020104030203" pitchFamily="2" charset="-79"/>
              </a:rPr>
            </a:br>
            <a:r>
              <a:rPr lang="en-US" sz="4000" b="1" dirty="0" smtClean="0">
                <a:solidFill>
                  <a:srgbClr val="0000FF"/>
                </a:solidFill>
                <a:latin typeface="Aharoni" panose="02010803020104030203" pitchFamily="2" charset="-79"/>
                <a:cs typeface="Aharoni" panose="02010803020104030203" pitchFamily="2" charset="-79"/>
              </a:rPr>
              <a:t>         of </a:t>
            </a:r>
            <a:br>
              <a:rPr lang="en-US" sz="4000" b="1" dirty="0" smtClean="0">
                <a:solidFill>
                  <a:srgbClr val="0000FF"/>
                </a:solidFill>
                <a:latin typeface="Aharoni" panose="02010803020104030203" pitchFamily="2" charset="-79"/>
                <a:cs typeface="Aharoni" panose="02010803020104030203" pitchFamily="2" charset="-79"/>
              </a:rPr>
            </a:br>
            <a:r>
              <a:rPr lang="en-US" sz="4000" b="1" dirty="0" smtClean="0">
                <a:solidFill>
                  <a:srgbClr val="0000FF"/>
                </a:solidFill>
                <a:latin typeface="Aharoni" panose="02010803020104030203" pitchFamily="2" charset="-79"/>
                <a:cs typeface="Aharoni" panose="02010803020104030203" pitchFamily="2" charset="-79"/>
              </a:rPr>
              <a:t>           </a:t>
            </a:r>
            <a:r>
              <a:rPr lang="en-US" sz="4000" b="1" dirty="0" err="1" smtClean="0">
                <a:solidFill>
                  <a:srgbClr val="0000FF"/>
                </a:solidFill>
                <a:latin typeface="Aharoni" panose="02010803020104030203" pitchFamily="2" charset="-79"/>
                <a:cs typeface="Aharoni" panose="02010803020104030203" pitchFamily="2" charset="-79"/>
              </a:rPr>
              <a:t>Aquaponics</a:t>
            </a:r>
            <a:r>
              <a:rPr lang="en-US" sz="4000" b="1" dirty="0" smtClean="0">
                <a:solidFill>
                  <a:srgbClr val="0000FF"/>
                </a:solidFill>
                <a:latin typeface="Aharoni" panose="02010803020104030203" pitchFamily="2" charset="-79"/>
                <a:cs typeface="Aharoni" panose="02010803020104030203" pitchFamily="2" charset="-79"/>
              </a:rPr>
              <a:t>  </a:t>
            </a:r>
            <a:endParaRPr lang="en-US" sz="4000" b="1" dirty="0">
              <a:solidFill>
                <a:srgbClr val="0000FF"/>
              </a:solidFill>
              <a:latin typeface="Aharoni" panose="02010803020104030203" pitchFamily="2" charset="-79"/>
              <a:cs typeface="Aharoni" panose="02010803020104030203" pitchFamily="2" charset="-79"/>
            </a:endParaRPr>
          </a:p>
        </p:txBody>
      </p:sp>
      <p:sp>
        <p:nvSpPr>
          <p:cNvPr id="3" name="Subtitle 2"/>
          <p:cNvSpPr>
            <a:spLocks noGrp="1"/>
          </p:cNvSpPr>
          <p:nvPr>
            <p:ph type="subTitle" idx="1"/>
          </p:nvPr>
        </p:nvSpPr>
        <p:spPr>
          <a:xfrm>
            <a:off x="1093587" y="3909019"/>
            <a:ext cx="6468301" cy="394157"/>
          </a:xfrm>
        </p:spPr>
        <p:txBody>
          <a:bodyPr>
            <a:normAutofit fontScale="77500" lnSpcReduction="20000"/>
          </a:bodyPr>
          <a:lstStyle/>
          <a:p>
            <a:r>
              <a:rPr lang="en-US" dirty="0" smtClean="0"/>
              <a:t>Peter J. Park</a:t>
            </a:r>
            <a:r>
              <a:rPr lang="en-US" dirty="0"/>
              <a:t> </a:t>
            </a:r>
            <a:r>
              <a:rPr lang="en-US" dirty="0" smtClean="0"/>
              <a:t>                    Michael </a:t>
            </a:r>
            <a:r>
              <a:rPr lang="en-US" dirty="0" err="1" smtClean="0"/>
              <a:t>Huster</a:t>
            </a:r>
            <a:r>
              <a:rPr lang="en-US" dirty="0" smtClean="0"/>
              <a:t>                Catarina Mata</a:t>
            </a:r>
          </a:p>
        </p:txBody>
      </p:sp>
      <p:pic>
        <p:nvPicPr>
          <p:cNvPr id="4" name="Picture 1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0640" y="4335698"/>
            <a:ext cx="1918018" cy="73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3"/>
          <a:stretch>
            <a:fillRect/>
          </a:stretch>
        </p:blipFill>
        <p:spPr>
          <a:xfrm>
            <a:off x="3271107" y="4357635"/>
            <a:ext cx="2400275" cy="754726"/>
          </a:xfrm>
          <a:prstGeom prst="rect">
            <a:avLst/>
          </a:prstGeom>
        </p:spPr>
      </p:pic>
      <p:pic>
        <p:nvPicPr>
          <p:cNvPr id="8" name="Picture 7"/>
          <p:cNvPicPr>
            <a:picLocks noChangeAspect="1"/>
          </p:cNvPicPr>
          <p:nvPr/>
        </p:nvPicPr>
        <p:blipFill>
          <a:blip r:embed="rId4"/>
          <a:stretch>
            <a:fillRect/>
          </a:stretch>
        </p:blipFill>
        <p:spPr>
          <a:xfrm>
            <a:off x="5979777" y="4303176"/>
            <a:ext cx="1462282" cy="754726"/>
          </a:xfrm>
          <a:prstGeom prst="rect">
            <a:avLst/>
          </a:prstGeom>
        </p:spPr>
      </p:pic>
      <p:sp>
        <p:nvSpPr>
          <p:cNvPr id="9" name="Subtitle 2"/>
          <p:cNvSpPr txBox="1">
            <a:spLocks/>
          </p:cNvSpPr>
          <p:nvPr/>
        </p:nvSpPr>
        <p:spPr>
          <a:xfrm>
            <a:off x="6610597" y="6156686"/>
            <a:ext cx="2141316" cy="47660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en-US" b="1" dirty="0" smtClean="0"/>
              <a:t>June 25, 2015</a:t>
            </a:r>
            <a:endParaRPr lang="en-US" b="1" dirty="0"/>
          </a:p>
        </p:txBody>
      </p:sp>
      <p:pic>
        <p:nvPicPr>
          <p:cNvPr id="8194" name="Picture 2" descr="ABLE 201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3145" y="5514281"/>
            <a:ext cx="4098099" cy="128481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5221858" y="553699"/>
            <a:ext cx="3596191" cy="2697143"/>
          </a:xfrm>
          <a:prstGeom prst="rect">
            <a:avLst/>
          </a:prstGeom>
        </p:spPr>
      </p:pic>
    </p:spTree>
    <p:extLst>
      <p:ext uri="{BB962C8B-B14F-4D97-AF65-F5344CB8AC3E}">
        <p14:creationId xmlns:p14="http://schemas.microsoft.com/office/powerpoint/2010/main" val="417645188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1746" name="Rectangle 13"/>
          <p:cNvSpPr>
            <a:spLocks noChangeArrowheads="1"/>
          </p:cNvSpPr>
          <p:nvPr/>
        </p:nvSpPr>
        <p:spPr bwMode="auto">
          <a:xfrm>
            <a:off x="0" y="0"/>
            <a:ext cx="9144000" cy="6858000"/>
          </a:xfrm>
          <a:prstGeom prst="rect">
            <a:avLst/>
          </a:prstGeom>
          <a:noFill/>
          <a:ln w="9525">
            <a:solidFill>
              <a:schemeClr val="tx1"/>
            </a:solidFill>
            <a:miter lim="800000"/>
            <a:headEnd/>
            <a:tailEnd/>
          </a:ln>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a:p>
        </p:txBody>
      </p:sp>
      <p:sp>
        <p:nvSpPr>
          <p:cNvPr id="31747" name="Text Box 2"/>
          <p:cNvSpPr txBox="1">
            <a:spLocks noChangeArrowheads="1"/>
          </p:cNvSpPr>
          <p:nvPr/>
        </p:nvSpPr>
        <p:spPr bwMode="auto">
          <a:xfrm>
            <a:off x="5257800" y="533400"/>
            <a:ext cx="29845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en-US" altLang="en-US" sz="1800" b="1">
                <a:latin typeface="Arial" panose="020B0604020202020204" pitchFamily="34" charset="0"/>
              </a:rPr>
              <a:t>Producer</a:t>
            </a:r>
          </a:p>
        </p:txBody>
      </p:sp>
      <p:sp>
        <p:nvSpPr>
          <p:cNvPr id="252931" name="Text Box 3"/>
          <p:cNvSpPr txBox="1">
            <a:spLocks noChangeArrowheads="1"/>
          </p:cNvSpPr>
          <p:nvPr/>
        </p:nvSpPr>
        <p:spPr bwMode="auto">
          <a:xfrm>
            <a:off x="5257800" y="2057400"/>
            <a:ext cx="23749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en-US" altLang="en-US" sz="1800" b="1" dirty="0" smtClean="0">
                <a:latin typeface="Arial" panose="020B0604020202020204" pitchFamily="34" charset="0"/>
              </a:rPr>
              <a:t>Herbivore</a:t>
            </a:r>
            <a:endParaRPr lang="en-US" altLang="en-US" sz="1800" b="1" dirty="0">
              <a:latin typeface="Arial" panose="020B0604020202020204" pitchFamily="34" charset="0"/>
            </a:endParaRPr>
          </a:p>
        </p:txBody>
      </p:sp>
      <p:sp>
        <p:nvSpPr>
          <p:cNvPr id="252932" name="Text Box 4"/>
          <p:cNvSpPr txBox="1">
            <a:spLocks noChangeArrowheads="1"/>
          </p:cNvSpPr>
          <p:nvPr/>
        </p:nvSpPr>
        <p:spPr bwMode="auto">
          <a:xfrm>
            <a:off x="5257800" y="5562600"/>
            <a:ext cx="1600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en-US" altLang="en-US" sz="1800" b="1">
                <a:latin typeface="Arial" panose="020B0604020202020204" pitchFamily="34" charset="0"/>
              </a:rPr>
              <a:t>Decomposer</a:t>
            </a:r>
          </a:p>
        </p:txBody>
      </p:sp>
      <p:pic>
        <p:nvPicPr>
          <p:cNvPr id="31750" name="Picture 5" descr="LH_4051_GRASS_fullsiz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5200" y="152400"/>
            <a:ext cx="1447800" cy="115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2934" name="Picture 6" descr="mushroom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05200" y="5105400"/>
            <a:ext cx="1447800" cy="137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2935" name="Picture 7" descr="rabbi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0" y="1600200"/>
            <a:ext cx="1917700" cy="127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2936" name="Picture 8" descr="wol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71800" y="3200400"/>
            <a:ext cx="1981200" cy="154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2937" name="Text Box 9"/>
          <p:cNvSpPr txBox="1">
            <a:spLocks noChangeArrowheads="1"/>
          </p:cNvSpPr>
          <p:nvPr/>
        </p:nvSpPr>
        <p:spPr bwMode="auto">
          <a:xfrm>
            <a:off x="5181600" y="3657600"/>
            <a:ext cx="29083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en-US" altLang="en-US" sz="1800" b="1" dirty="0" smtClean="0">
                <a:latin typeface="Arial" panose="020B0604020202020204" pitchFamily="34" charset="0"/>
              </a:rPr>
              <a:t>Predator</a:t>
            </a:r>
            <a:endParaRPr lang="en-US" altLang="en-US" sz="1800" b="1" dirty="0">
              <a:latin typeface="Arial" panose="020B0604020202020204" pitchFamily="34" charset="0"/>
            </a:endParaRPr>
          </a:p>
        </p:txBody>
      </p:sp>
      <p:sp>
        <p:nvSpPr>
          <p:cNvPr id="252938" name="AutoShape 10"/>
          <p:cNvSpPr>
            <a:spLocks noChangeArrowheads="1"/>
          </p:cNvSpPr>
          <p:nvPr/>
        </p:nvSpPr>
        <p:spPr bwMode="auto">
          <a:xfrm>
            <a:off x="3886200" y="1066800"/>
            <a:ext cx="685800" cy="533400"/>
          </a:xfrm>
          <a:prstGeom prst="downArrow">
            <a:avLst>
              <a:gd name="adj1" fmla="val 50000"/>
              <a:gd name="adj2" fmla="val 25000"/>
            </a:avLst>
          </a:prstGeom>
          <a:solidFill>
            <a:srgbClr val="FFFF00"/>
          </a:solidFill>
          <a:ln w="9525">
            <a:solidFill>
              <a:schemeClr val="tx1"/>
            </a:solidFill>
            <a:miter lim="800000"/>
            <a:headEnd/>
            <a:tailEnd/>
          </a:ln>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a:p>
        </p:txBody>
      </p:sp>
      <p:sp>
        <p:nvSpPr>
          <p:cNvPr id="252939" name="AutoShape 11"/>
          <p:cNvSpPr>
            <a:spLocks noChangeArrowheads="1"/>
          </p:cNvSpPr>
          <p:nvPr/>
        </p:nvSpPr>
        <p:spPr bwMode="auto">
          <a:xfrm>
            <a:off x="3886200" y="2667000"/>
            <a:ext cx="685800" cy="533400"/>
          </a:xfrm>
          <a:prstGeom prst="downArrow">
            <a:avLst>
              <a:gd name="adj1" fmla="val 50000"/>
              <a:gd name="adj2" fmla="val 25000"/>
            </a:avLst>
          </a:prstGeom>
          <a:solidFill>
            <a:srgbClr val="FFFF00"/>
          </a:solidFill>
          <a:ln w="9525">
            <a:solidFill>
              <a:schemeClr val="tx1"/>
            </a:solidFill>
            <a:miter lim="800000"/>
            <a:headEnd/>
            <a:tailEnd/>
          </a:ln>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a:p>
        </p:txBody>
      </p:sp>
      <p:sp>
        <p:nvSpPr>
          <p:cNvPr id="252940" name="AutoShape 12"/>
          <p:cNvSpPr>
            <a:spLocks noChangeArrowheads="1"/>
          </p:cNvSpPr>
          <p:nvPr/>
        </p:nvSpPr>
        <p:spPr bwMode="auto">
          <a:xfrm>
            <a:off x="3886200" y="4572000"/>
            <a:ext cx="685800" cy="533400"/>
          </a:xfrm>
          <a:prstGeom prst="downArrow">
            <a:avLst>
              <a:gd name="adj1" fmla="val 50000"/>
              <a:gd name="adj2" fmla="val 25000"/>
            </a:avLst>
          </a:prstGeom>
          <a:solidFill>
            <a:srgbClr val="FFFF00"/>
          </a:solidFill>
          <a:ln w="9525">
            <a:solidFill>
              <a:schemeClr val="tx1"/>
            </a:solidFill>
            <a:miter lim="800000"/>
            <a:headEnd/>
            <a:tailEnd/>
          </a:ln>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a:p>
        </p:txBody>
      </p:sp>
    </p:spTree>
    <p:extLst>
      <p:ext uri="{BB962C8B-B14F-4D97-AF65-F5344CB8AC3E}">
        <p14:creationId xmlns:p14="http://schemas.microsoft.com/office/powerpoint/2010/main" val="48269707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2938"/>
                                        </p:tgtEl>
                                        <p:attrNameLst>
                                          <p:attrName>style.visibility</p:attrName>
                                        </p:attrNameLst>
                                      </p:cBhvr>
                                      <p:to>
                                        <p:strVal val="visible"/>
                                      </p:to>
                                    </p:set>
                                    <p:animEffect transition="in" filter="fade">
                                      <p:cBhvr>
                                        <p:cTn id="7" dur="2000"/>
                                        <p:tgtEl>
                                          <p:spTgt spid="252938"/>
                                        </p:tgtEl>
                                      </p:cBhvr>
                                    </p:animEffect>
                                  </p:childTnLst>
                                </p:cTn>
                              </p:par>
                            </p:childTnLst>
                          </p:cTn>
                        </p:par>
                        <p:par>
                          <p:cTn id="8" fill="hold" nodeType="afterGroup">
                            <p:stCondLst>
                              <p:cond delay="2000"/>
                            </p:stCondLst>
                            <p:childTnLst>
                              <p:par>
                                <p:cTn id="9" presetID="1" presetClass="entr" presetSubtype="0" fill="hold" nodeType="afterEffect">
                                  <p:stCondLst>
                                    <p:cond delay="0"/>
                                  </p:stCondLst>
                                  <p:childTnLst>
                                    <p:set>
                                      <p:cBhvr>
                                        <p:cTn id="10" dur="1" fill="hold">
                                          <p:stCondLst>
                                            <p:cond delay="0"/>
                                          </p:stCondLst>
                                        </p:cTn>
                                        <p:tgtEl>
                                          <p:spTgt spid="25293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52931"/>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52939"/>
                                        </p:tgtEl>
                                        <p:attrNameLst>
                                          <p:attrName>style.visibility</p:attrName>
                                        </p:attrNameLst>
                                      </p:cBhvr>
                                      <p:to>
                                        <p:strVal val="visible"/>
                                      </p:to>
                                    </p:set>
                                    <p:animEffect transition="in" filter="fade">
                                      <p:cBhvr>
                                        <p:cTn id="17" dur="2000"/>
                                        <p:tgtEl>
                                          <p:spTgt spid="252939"/>
                                        </p:tgtEl>
                                      </p:cBhvr>
                                    </p:animEffect>
                                  </p:childTnLst>
                                </p:cTn>
                              </p:par>
                            </p:childTnLst>
                          </p:cTn>
                        </p:par>
                        <p:par>
                          <p:cTn id="18" fill="hold" nodeType="afterGroup">
                            <p:stCondLst>
                              <p:cond delay="2000"/>
                            </p:stCondLst>
                            <p:childTnLst>
                              <p:par>
                                <p:cTn id="19" presetID="1" presetClass="entr" presetSubtype="0" fill="hold" nodeType="afterEffect">
                                  <p:stCondLst>
                                    <p:cond delay="0"/>
                                  </p:stCondLst>
                                  <p:childTnLst>
                                    <p:set>
                                      <p:cBhvr>
                                        <p:cTn id="20" dur="1" fill="hold">
                                          <p:stCondLst>
                                            <p:cond delay="0"/>
                                          </p:stCondLst>
                                        </p:cTn>
                                        <p:tgtEl>
                                          <p:spTgt spid="25293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52937"/>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52940"/>
                                        </p:tgtEl>
                                        <p:attrNameLst>
                                          <p:attrName>style.visibility</p:attrName>
                                        </p:attrNameLst>
                                      </p:cBhvr>
                                      <p:to>
                                        <p:strVal val="visible"/>
                                      </p:to>
                                    </p:set>
                                    <p:animEffect transition="in" filter="fade">
                                      <p:cBhvr>
                                        <p:cTn id="27" dur="2000"/>
                                        <p:tgtEl>
                                          <p:spTgt spid="252940"/>
                                        </p:tgtEl>
                                      </p:cBhvr>
                                    </p:animEffect>
                                  </p:childTnLst>
                                </p:cTn>
                              </p:par>
                            </p:childTnLst>
                          </p:cTn>
                        </p:par>
                        <p:par>
                          <p:cTn id="28" fill="hold" nodeType="afterGroup">
                            <p:stCondLst>
                              <p:cond delay="2000"/>
                            </p:stCondLst>
                            <p:childTnLst>
                              <p:par>
                                <p:cTn id="29" presetID="1" presetClass="entr" presetSubtype="0" fill="hold" nodeType="afterEffect">
                                  <p:stCondLst>
                                    <p:cond delay="0"/>
                                  </p:stCondLst>
                                  <p:childTnLst>
                                    <p:set>
                                      <p:cBhvr>
                                        <p:cTn id="30" dur="1" fill="hold">
                                          <p:stCondLst>
                                            <p:cond delay="0"/>
                                          </p:stCondLst>
                                        </p:cTn>
                                        <p:tgtEl>
                                          <p:spTgt spid="25293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529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2931" grpId="0"/>
      <p:bldP spid="252932" grpId="0"/>
      <p:bldP spid="252937" grpId="0"/>
      <p:bldP spid="252938" grpId="0" animBg="1"/>
      <p:bldP spid="252939" grpId="0" animBg="1"/>
      <p:bldP spid="252940"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2770" name="Rectangle 13"/>
          <p:cNvSpPr>
            <a:spLocks noChangeArrowheads="1"/>
          </p:cNvSpPr>
          <p:nvPr/>
        </p:nvSpPr>
        <p:spPr bwMode="auto">
          <a:xfrm>
            <a:off x="0" y="0"/>
            <a:ext cx="9144000" cy="6858000"/>
          </a:xfrm>
          <a:prstGeom prst="rect">
            <a:avLst/>
          </a:prstGeom>
          <a:noFill/>
          <a:ln w="9525">
            <a:solidFill>
              <a:schemeClr val="tx1"/>
            </a:solidFill>
            <a:miter lim="800000"/>
            <a:headEnd/>
            <a:tailEnd/>
          </a:ln>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a:p>
        </p:txBody>
      </p:sp>
      <p:sp>
        <p:nvSpPr>
          <p:cNvPr id="32771" name="Text Box 2"/>
          <p:cNvSpPr txBox="1">
            <a:spLocks noChangeArrowheads="1"/>
          </p:cNvSpPr>
          <p:nvPr/>
        </p:nvSpPr>
        <p:spPr bwMode="auto">
          <a:xfrm>
            <a:off x="5257800" y="533400"/>
            <a:ext cx="29845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en-US" altLang="en-US" sz="1800" b="1">
                <a:latin typeface="Arial" panose="020B0604020202020204" pitchFamily="34" charset="0"/>
              </a:rPr>
              <a:t>Producer</a:t>
            </a:r>
          </a:p>
        </p:txBody>
      </p:sp>
      <p:sp>
        <p:nvSpPr>
          <p:cNvPr id="32772" name="Text Box 3"/>
          <p:cNvSpPr txBox="1">
            <a:spLocks noChangeArrowheads="1"/>
          </p:cNvSpPr>
          <p:nvPr/>
        </p:nvSpPr>
        <p:spPr bwMode="auto">
          <a:xfrm>
            <a:off x="5257800" y="5562600"/>
            <a:ext cx="1600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en-US" altLang="en-US" sz="1800" b="1">
                <a:latin typeface="Arial" panose="020B0604020202020204" pitchFamily="34" charset="0"/>
              </a:rPr>
              <a:t>Decomposer</a:t>
            </a:r>
          </a:p>
        </p:txBody>
      </p:sp>
      <p:pic>
        <p:nvPicPr>
          <p:cNvPr id="32773" name="Picture 4" descr="LH_4051_GRASS_fullsiz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5200" y="152400"/>
            <a:ext cx="1447800" cy="115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4" name="Picture 5" descr="mushroom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05200" y="5105400"/>
            <a:ext cx="1447800" cy="137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4982" name="AutoShape 6"/>
          <p:cNvSpPr>
            <a:spLocks noChangeArrowheads="1"/>
          </p:cNvSpPr>
          <p:nvPr/>
        </p:nvSpPr>
        <p:spPr bwMode="auto">
          <a:xfrm rot="10800000">
            <a:off x="3886200" y="1143000"/>
            <a:ext cx="685800" cy="533400"/>
          </a:xfrm>
          <a:prstGeom prst="downArrow">
            <a:avLst>
              <a:gd name="adj1" fmla="val 50000"/>
              <a:gd name="adj2" fmla="val 25000"/>
            </a:avLst>
          </a:prstGeom>
          <a:solidFill>
            <a:srgbClr val="FFFF00"/>
          </a:solidFill>
          <a:ln w="9525">
            <a:solidFill>
              <a:schemeClr val="tx1"/>
            </a:solidFill>
            <a:miter lim="800000"/>
            <a:headEnd/>
            <a:tailEnd/>
          </a:ln>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a:p>
        </p:txBody>
      </p:sp>
      <p:sp>
        <p:nvSpPr>
          <p:cNvPr id="254983" name="AutoShape 7"/>
          <p:cNvSpPr>
            <a:spLocks noChangeArrowheads="1"/>
          </p:cNvSpPr>
          <p:nvPr/>
        </p:nvSpPr>
        <p:spPr bwMode="auto">
          <a:xfrm rot="10800000">
            <a:off x="3886200" y="1371600"/>
            <a:ext cx="685800" cy="533400"/>
          </a:xfrm>
          <a:prstGeom prst="downArrow">
            <a:avLst>
              <a:gd name="adj1" fmla="val 50000"/>
              <a:gd name="adj2" fmla="val 25000"/>
            </a:avLst>
          </a:prstGeom>
          <a:solidFill>
            <a:srgbClr val="FFFF00"/>
          </a:solidFill>
          <a:ln w="9525">
            <a:solidFill>
              <a:schemeClr val="tx1"/>
            </a:solidFill>
            <a:miter lim="800000"/>
            <a:headEnd/>
            <a:tailEnd/>
          </a:ln>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a:p>
        </p:txBody>
      </p:sp>
      <p:sp>
        <p:nvSpPr>
          <p:cNvPr id="254984" name="AutoShape 8"/>
          <p:cNvSpPr>
            <a:spLocks noChangeArrowheads="1"/>
          </p:cNvSpPr>
          <p:nvPr/>
        </p:nvSpPr>
        <p:spPr bwMode="auto">
          <a:xfrm rot="10800000">
            <a:off x="3886200" y="1752600"/>
            <a:ext cx="685800" cy="533400"/>
          </a:xfrm>
          <a:prstGeom prst="downArrow">
            <a:avLst>
              <a:gd name="adj1" fmla="val 50000"/>
              <a:gd name="adj2" fmla="val 25000"/>
            </a:avLst>
          </a:prstGeom>
          <a:solidFill>
            <a:srgbClr val="FFFF00"/>
          </a:solidFill>
          <a:ln w="9525">
            <a:solidFill>
              <a:schemeClr val="tx1"/>
            </a:solidFill>
            <a:miter lim="800000"/>
            <a:headEnd/>
            <a:tailEnd/>
          </a:ln>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a:p>
        </p:txBody>
      </p:sp>
      <p:sp>
        <p:nvSpPr>
          <p:cNvPr id="254985" name="AutoShape 9"/>
          <p:cNvSpPr>
            <a:spLocks noChangeArrowheads="1"/>
          </p:cNvSpPr>
          <p:nvPr/>
        </p:nvSpPr>
        <p:spPr bwMode="auto">
          <a:xfrm rot="10800000">
            <a:off x="3886200" y="2286000"/>
            <a:ext cx="685800" cy="533400"/>
          </a:xfrm>
          <a:prstGeom prst="downArrow">
            <a:avLst>
              <a:gd name="adj1" fmla="val 50000"/>
              <a:gd name="adj2" fmla="val 25000"/>
            </a:avLst>
          </a:prstGeom>
          <a:solidFill>
            <a:srgbClr val="FFFF00"/>
          </a:solidFill>
          <a:ln w="9525">
            <a:solidFill>
              <a:schemeClr val="tx1"/>
            </a:solidFill>
            <a:miter lim="800000"/>
            <a:headEnd/>
            <a:tailEnd/>
          </a:ln>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a:p>
        </p:txBody>
      </p:sp>
      <p:sp>
        <p:nvSpPr>
          <p:cNvPr id="254986" name="AutoShape 10"/>
          <p:cNvSpPr>
            <a:spLocks noChangeArrowheads="1"/>
          </p:cNvSpPr>
          <p:nvPr/>
        </p:nvSpPr>
        <p:spPr bwMode="auto">
          <a:xfrm rot="10800000">
            <a:off x="3886200" y="2895600"/>
            <a:ext cx="685800" cy="533400"/>
          </a:xfrm>
          <a:prstGeom prst="downArrow">
            <a:avLst>
              <a:gd name="adj1" fmla="val 50000"/>
              <a:gd name="adj2" fmla="val 25000"/>
            </a:avLst>
          </a:prstGeom>
          <a:solidFill>
            <a:srgbClr val="FFFF00"/>
          </a:solidFill>
          <a:ln w="9525">
            <a:solidFill>
              <a:schemeClr val="tx1"/>
            </a:solidFill>
            <a:miter lim="800000"/>
            <a:headEnd/>
            <a:tailEnd/>
          </a:ln>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a:p>
        </p:txBody>
      </p:sp>
      <p:sp>
        <p:nvSpPr>
          <p:cNvPr id="254987" name="AutoShape 11"/>
          <p:cNvSpPr>
            <a:spLocks noChangeArrowheads="1"/>
          </p:cNvSpPr>
          <p:nvPr/>
        </p:nvSpPr>
        <p:spPr bwMode="auto">
          <a:xfrm rot="10800000">
            <a:off x="3886200" y="3657600"/>
            <a:ext cx="685800" cy="533400"/>
          </a:xfrm>
          <a:prstGeom prst="downArrow">
            <a:avLst>
              <a:gd name="adj1" fmla="val 50000"/>
              <a:gd name="adj2" fmla="val 25000"/>
            </a:avLst>
          </a:prstGeom>
          <a:solidFill>
            <a:srgbClr val="FFFF00"/>
          </a:solidFill>
          <a:ln w="9525">
            <a:solidFill>
              <a:schemeClr val="tx1"/>
            </a:solidFill>
            <a:miter lim="800000"/>
            <a:headEnd/>
            <a:tailEnd/>
          </a:ln>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a:p>
        </p:txBody>
      </p:sp>
      <p:sp>
        <p:nvSpPr>
          <p:cNvPr id="254988" name="AutoShape 12"/>
          <p:cNvSpPr>
            <a:spLocks noChangeArrowheads="1"/>
          </p:cNvSpPr>
          <p:nvPr/>
        </p:nvSpPr>
        <p:spPr bwMode="auto">
          <a:xfrm rot="10800000">
            <a:off x="3886200" y="4572000"/>
            <a:ext cx="685800" cy="533400"/>
          </a:xfrm>
          <a:prstGeom prst="downArrow">
            <a:avLst>
              <a:gd name="adj1" fmla="val 50000"/>
              <a:gd name="adj2" fmla="val 25000"/>
            </a:avLst>
          </a:prstGeom>
          <a:solidFill>
            <a:srgbClr val="FFFF00"/>
          </a:solidFill>
          <a:ln w="9525">
            <a:solidFill>
              <a:schemeClr val="tx1"/>
            </a:solidFill>
            <a:miter lim="800000"/>
            <a:headEnd/>
            <a:tailEnd/>
          </a:ln>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a:p>
        </p:txBody>
      </p:sp>
    </p:spTree>
    <p:extLst>
      <p:ext uri="{BB962C8B-B14F-4D97-AF65-F5344CB8AC3E}">
        <p14:creationId xmlns:p14="http://schemas.microsoft.com/office/powerpoint/2010/main" val="67089001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4988"/>
                                        </p:tgtEl>
                                        <p:attrNameLst>
                                          <p:attrName>style.visibility</p:attrName>
                                        </p:attrNameLst>
                                      </p:cBhvr>
                                      <p:to>
                                        <p:strVal val="visible"/>
                                      </p:to>
                                    </p:set>
                                    <p:animEffect transition="in" filter="fade">
                                      <p:cBhvr>
                                        <p:cTn id="7" dur="2000"/>
                                        <p:tgtEl>
                                          <p:spTgt spid="254988"/>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254987"/>
                                        </p:tgtEl>
                                        <p:attrNameLst>
                                          <p:attrName>style.visibility</p:attrName>
                                        </p:attrNameLst>
                                      </p:cBhvr>
                                      <p:to>
                                        <p:strVal val="visible"/>
                                      </p:to>
                                    </p:set>
                                    <p:animEffect transition="in" filter="fade">
                                      <p:cBhvr>
                                        <p:cTn id="11" dur="500"/>
                                        <p:tgtEl>
                                          <p:spTgt spid="254987"/>
                                        </p:tgtEl>
                                      </p:cBhvr>
                                    </p:animEffect>
                                  </p:childTnLst>
                                </p:cTn>
                              </p:par>
                            </p:childTnLst>
                          </p:cTn>
                        </p:par>
                        <p:par>
                          <p:cTn id="12" fill="hold" nodeType="afterGroup">
                            <p:stCondLst>
                              <p:cond delay="2500"/>
                            </p:stCondLst>
                            <p:childTnLst>
                              <p:par>
                                <p:cTn id="13" presetID="10" presetClass="entr" presetSubtype="0" fill="hold" grpId="0" nodeType="afterEffect">
                                  <p:stCondLst>
                                    <p:cond delay="0"/>
                                  </p:stCondLst>
                                  <p:childTnLst>
                                    <p:set>
                                      <p:cBhvr>
                                        <p:cTn id="14" dur="1" fill="hold">
                                          <p:stCondLst>
                                            <p:cond delay="0"/>
                                          </p:stCondLst>
                                        </p:cTn>
                                        <p:tgtEl>
                                          <p:spTgt spid="254986"/>
                                        </p:tgtEl>
                                        <p:attrNameLst>
                                          <p:attrName>style.visibility</p:attrName>
                                        </p:attrNameLst>
                                      </p:cBhvr>
                                      <p:to>
                                        <p:strVal val="visible"/>
                                      </p:to>
                                    </p:set>
                                    <p:animEffect transition="in" filter="fade">
                                      <p:cBhvr>
                                        <p:cTn id="15" dur="500"/>
                                        <p:tgtEl>
                                          <p:spTgt spid="254986"/>
                                        </p:tgtEl>
                                      </p:cBhvr>
                                    </p:animEffect>
                                  </p:childTnLst>
                                </p:cTn>
                              </p:par>
                            </p:childTnLst>
                          </p:cTn>
                        </p:par>
                        <p:par>
                          <p:cTn id="16" fill="hold" nodeType="afterGroup">
                            <p:stCondLst>
                              <p:cond delay="3000"/>
                            </p:stCondLst>
                            <p:childTnLst>
                              <p:par>
                                <p:cTn id="17" presetID="10" presetClass="entr" presetSubtype="0" fill="hold" grpId="0" nodeType="afterEffect">
                                  <p:stCondLst>
                                    <p:cond delay="0"/>
                                  </p:stCondLst>
                                  <p:childTnLst>
                                    <p:set>
                                      <p:cBhvr>
                                        <p:cTn id="18" dur="1" fill="hold">
                                          <p:stCondLst>
                                            <p:cond delay="0"/>
                                          </p:stCondLst>
                                        </p:cTn>
                                        <p:tgtEl>
                                          <p:spTgt spid="254985"/>
                                        </p:tgtEl>
                                        <p:attrNameLst>
                                          <p:attrName>style.visibility</p:attrName>
                                        </p:attrNameLst>
                                      </p:cBhvr>
                                      <p:to>
                                        <p:strVal val="visible"/>
                                      </p:to>
                                    </p:set>
                                    <p:animEffect transition="in" filter="fade">
                                      <p:cBhvr>
                                        <p:cTn id="19" dur="500"/>
                                        <p:tgtEl>
                                          <p:spTgt spid="254985"/>
                                        </p:tgtEl>
                                      </p:cBhvr>
                                    </p:animEffect>
                                  </p:childTnLst>
                                </p:cTn>
                              </p:par>
                            </p:childTnLst>
                          </p:cTn>
                        </p:par>
                        <p:par>
                          <p:cTn id="20" fill="hold" nodeType="afterGroup">
                            <p:stCondLst>
                              <p:cond delay="3500"/>
                            </p:stCondLst>
                            <p:childTnLst>
                              <p:par>
                                <p:cTn id="21" presetID="10" presetClass="entr" presetSubtype="0" fill="hold" grpId="0" nodeType="afterEffect">
                                  <p:stCondLst>
                                    <p:cond delay="0"/>
                                  </p:stCondLst>
                                  <p:childTnLst>
                                    <p:set>
                                      <p:cBhvr>
                                        <p:cTn id="22" dur="1" fill="hold">
                                          <p:stCondLst>
                                            <p:cond delay="0"/>
                                          </p:stCondLst>
                                        </p:cTn>
                                        <p:tgtEl>
                                          <p:spTgt spid="254984"/>
                                        </p:tgtEl>
                                        <p:attrNameLst>
                                          <p:attrName>style.visibility</p:attrName>
                                        </p:attrNameLst>
                                      </p:cBhvr>
                                      <p:to>
                                        <p:strVal val="visible"/>
                                      </p:to>
                                    </p:set>
                                    <p:animEffect transition="in" filter="fade">
                                      <p:cBhvr>
                                        <p:cTn id="23" dur="500"/>
                                        <p:tgtEl>
                                          <p:spTgt spid="254984"/>
                                        </p:tgtEl>
                                      </p:cBhvr>
                                    </p:animEffect>
                                  </p:childTnLst>
                                </p:cTn>
                              </p:par>
                            </p:childTnLst>
                          </p:cTn>
                        </p:par>
                        <p:par>
                          <p:cTn id="24" fill="hold" nodeType="afterGroup">
                            <p:stCondLst>
                              <p:cond delay="4000"/>
                            </p:stCondLst>
                            <p:childTnLst>
                              <p:par>
                                <p:cTn id="25" presetID="10" presetClass="entr" presetSubtype="0" fill="hold" grpId="0" nodeType="afterEffect">
                                  <p:stCondLst>
                                    <p:cond delay="0"/>
                                  </p:stCondLst>
                                  <p:childTnLst>
                                    <p:set>
                                      <p:cBhvr>
                                        <p:cTn id="26" dur="1" fill="hold">
                                          <p:stCondLst>
                                            <p:cond delay="0"/>
                                          </p:stCondLst>
                                        </p:cTn>
                                        <p:tgtEl>
                                          <p:spTgt spid="254983"/>
                                        </p:tgtEl>
                                        <p:attrNameLst>
                                          <p:attrName>style.visibility</p:attrName>
                                        </p:attrNameLst>
                                      </p:cBhvr>
                                      <p:to>
                                        <p:strVal val="visible"/>
                                      </p:to>
                                    </p:set>
                                    <p:animEffect transition="in" filter="fade">
                                      <p:cBhvr>
                                        <p:cTn id="27" dur="500"/>
                                        <p:tgtEl>
                                          <p:spTgt spid="254983"/>
                                        </p:tgtEl>
                                      </p:cBhvr>
                                    </p:animEffect>
                                  </p:childTnLst>
                                </p:cTn>
                              </p:par>
                            </p:childTnLst>
                          </p:cTn>
                        </p:par>
                        <p:par>
                          <p:cTn id="28" fill="hold" nodeType="afterGroup">
                            <p:stCondLst>
                              <p:cond delay="4500"/>
                            </p:stCondLst>
                            <p:childTnLst>
                              <p:par>
                                <p:cTn id="29" presetID="10" presetClass="entr" presetSubtype="0" fill="hold" grpId="0" nodeType="afterEffect">
                                  <p:stCondLst>
                                    <p:cond delay="0"/>
                                  </p:stCondLst>
                                  <p:childTnLst>
                                    <p:set>
                                      <p:cBhvr>
                                        <p:cTn id="30" dur="1" fill="hold">
                                          <p:stCondLst>
                                            <p:cond delay="0"/>
                                          </p:stCondLst>
                                        </p:cTn>
                                        <p:tgtEl>
                                          <p:spTgt spid="254982"/>
                                        </p:tgtEl>
                                        <p:attrNameLst>
                                          <p:attrName>style.visibility</p:attrName>
                                        </p:attrNameLst>
                                      </p:cBhvr>
                                      <p:to>
                                        <p:strVal val="visible"/>
                                      </p:to>
                                    </p:set>
                                    <p:animEffect transition="in" filter="fade">
                                      <p:cBhvr>
                                        <p:cTn id="31" dur="500"/>
                                        <p:tgtEl>
                                          <p:spTgt spid="2549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4982" grpId="0" animBg="1"/>
      <p:bldP spid="254983" grpId="0" animBg="1"/>
      <p:bldP spid="254984" grpId="0" animBg="1"/>
      <p:bldP spid="254985" grpId="0" animBg="1"/>
      <p:bldP spid="254986" grpId="0" animBg="1"/>
      <p:bldP spid="254987" grpId="0" animBg="1"/>
      <p:bldP spid="25498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57500" y="2965452"/>
            <a:ext cx="3157538" cy="735012"/>
          </a:xfrm>
        </p:spPr>
        <p:txBody>
          <a:bodyPr/>
          <a:lstStyle/>
          <a:p>
            <a:r>
              <a:rPr lang="en-US" dirty="0" smtClean="0"/>
              <a:t>Nitrification</a:t>
            </a:r>
            <a:endParaRPr lang="en-US" dirty="0"/>
          </a:p>
        </p:txBody>
      </p:sp>
    </p:spTree>
    <p:extLst>
      <p:ext uri="{BB962C8B-B14F-4D97-AF65-F5344CB8AC3E}">
        <p14:creationId xmlns:p14="http://schemas.microsoft.com/office/powerpoint/2010/main" val="198418555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p:cNvSpPr/>
          <p:nvPr/>
        </p:nvSpPr>
        <p:spPr>
          <a:xfrm>
            <a:off x="5190188" y="3181084"/>
            <a:ext cx="115910" cy="115909"/>
          </a:xfrm>
          <a:prstGeom prst="ellipse">
            <a:avLst/>
          </a:prstGeom>
          <a:solidFill>
            <a:srgbClr val="99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5342587" y="3333484"/>
            <a:ext cx="169571" cy="156693"/>
          </a:xfrm>
          <a:prstGeom prst="ellipse">
            <a:avLst/>
          </a:prstGeom>
          <a:solidFill>
            <a:srgbClr val="99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5226677" y="3500102"/>
            <a:ext cx="115910" cy="115909"/>
          </a:xfrm>
          <a:prstGeom prst="ellipse">
            <a:avLst/>
          </a:prstGeom>
          <a:solidFill>
            <a:srgbClr val="99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2"/>
          <a:stretch>
            <a:fillRect/>
          </a:stretch>
        </p:blipFill>
        <p:spPr>
          <a:xfrm>
            <a:off x="2770499" y="231148"/>
            <a:ext cx="2581275" cy="1866900"/>
          </a:xfrm>
          <a:prstGeom prst="rect">
            <a:avLst/>
          </a:prstGeom>
          <a:solidFill>
            <a:schemeClr val="accent2">
              <a:lumMod val="50000"/>
            </a:schemeClr>
          </a:solidFill>
        </p:spPr>
      </p:pic>
      <p:sp>
        <p:nvSpPr>
          <p:cNvPr id="9" name="TextBox 8"/>
          <p:cNvSpPr txBox="1"/>
          <p:nvPr/>
        </p:nvSpPr>
        <p:spPr>
          <a:xfrm>
            <a:off x="4713504" y="5799387"/>
            <a:ext cx="1258165" cy="369332"/>
          </a:xfrm>
          <a:prstGeom prst="rect">
            <a:avLst/>
          </a:prstGeom>
          <a:noFill/>
        </p:spPr>
        <p:txBody>
          <a:bodyPr wrap="none" rtlCol="0">
            <a:spAutoFit/>
          </a:bodyPr>
          <a:lstStyle/>
          <a:p>
            <a:r>
              <a:rPr lang="en-US" i="1" dirty="0" err="1" smtClean="0">
                <a:latin typeface="Times New Roman" panose="02020603050405020304" pitchFamily="18" charset="0"/>
                <a:cs typeface="Times New Roman" panose="02020603050405020304" pitchFamily="18" charset="0"/>
              </a:rPr>
              <a:t>Nitrosomas</a:t>
            </a:r>
            <a:endParaRPr lang="en-US" i="1" dirty="0">
              <a:latin typeface="Times New Roman" panose="02020603050405020304" pitchFamily="18" charset="0"/>
              <a:cs typeface="Times New Roman" panose="02020603050405020304" pitchFamily="18" charset="0"/>
            </a:endParaRPr>
          </a:p>
        </p:txBody>
      </p:sp>
      <p:pic>
        <p:nvPicPr>
          <p:cNvPr id="11" name="Picture 10"/>
          <p:cNvPicPr>
            <a:picLocks noChangeAspect="1"/>
          </p:cNvPicPr>
          <p:nvPr/>
        </p:nvPicPr>
        <p:blipFill>
          <a:blip r:embed="rId3"/>
          <a:stretch>
            <a:fillRect/>
          </a:stretch>
        </p:blipFill>
        <p:spPr>
          <a:xfrm>
            <a:off x="2579732" y="3180614"/>
            <a:ext cx="790575" cy="619125"/>
          </a:xfrm>
          <a:prstGeom prst="rect">
            <a:avLst/>
          </a:prstGeom>
        </p:spPr>
      </p:pic>
      <p:pic>
        <p:nvPicPr>
          <p:cNvPr id="14" name="Picture 4" descr="http://t1.gstatic.com/images?q=tbn:ANd9GcQnIrMpzxykS_uSn4PIft8faxcTo9fRPJnVB7Tp-vyFUWCffpG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0800000" flipV="1">
            <a:off x="4644517" y="4843940"/>
            <a:ext cx="1414513" cy="89553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http://t1.gstatic.com/images?q=tbn:ANd9GcQnIrMpzxykS_uSn4PIft8faxcTo9fRPJnVB7Tp-vyFUWCffpG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0800000" flipV="1">
            <a:off x="5907445" y="4396172"/>
            <a:ext cx="1414513" cy="89553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http://t1.gstatic.com/images?q=tbn:ANd9GcQnIrMpzxykS_uSn4PIft8faxcTo9fRPJnVB7Tp-vyFUWCffpG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0800000" flipV="1">
            <a:off x="6260360" y="5437600"/>
            <a:ext cx="1414513" cy="895536"/>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2357702" y="3616011"/>
            <a:ext cx="1234633" cy="369332"/>
          </a:xfrm>
          <a:prstGeom prst="rect">
            <a:avLst/>
          </a:prstGeom>
          <a:noFill/>
        </p:spPr>
        <p:txBody>
          <a:bodyPr wrap="none" rtlCol="0">
            <a:spAutoFit/>
          </a:bodyPr>
          <a:lstStyle/>
          <a:p>
            <a:r>
              <a:rPr lang="en-US" dirty="0" smtClean="0"/>
              <a:t>(Ammonia)</a:t>
            </a:r>
            <a:endParaRPr lang="en-US" dirty="0"/>
          </a:p>
        </p:txBody>
      </p:sp>
    </p:spTree>
    <p:extLst>
      <p:ext uri="{BB962C8B-B14F-4D97-AF65-F5344CB8AC3E}">
        <p14:creationId xmlns:p14="http://schemas.microsoft.com/office/powerpoint/2010/main" val="2553885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80">
                                          <p:stCondLst>
                                            <p:cond delay="0"/>
                                          </p:stCondLst>
                                        </p:cTn>
                                        <p:tgtEl>
                                          <p:spTgt spid="7"/>
                                        </p:tgtEl>
                                      </p:cBhvr>
                                    </p:animEffect>
                                    <p:anim calcmode="lin" valueType="num">
                                      <p:cBhvr>
                                        <p:cTn id="24"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9" dur="26">
                                          <p:stCondLst>
                                            <p:cond delay="650"/>
                                          </p:stCondLst>
                                        </p:cTn>
                                        <p:tgtEl>
                                          <p:spTgt spid="7"/>
                                        </p:tgtEl>
                                      </p:cBhvr>
                                      <p:to x="100000" y="60000"/>
                                    </p:animScale>
                                    <p:animScale>
                                      <p:cBhvr>
                                        <p:cTn id="30" dur="166" decel="50000">
                                          <p:stCondLst>
                                            <p:cond delay="676"/>
                                          </p:stCondLst>
                                        </p:cTn>
                                        <p:tgtEl>
                                          <p:spTgt spid="7"/>
                                        </p:tgtEl>
                                      </p:cBhvr>
                                      <p:to x="100000" y="100000"/>
                                    </p:animScale>
                                    <p:animScale>
                                      <p:cBhvr>
                                        <p:cTn id="31" dur="26">
                                          <p:stCondLst>
                                            <p:cond delay="1312"/>
                                          </p:stCondLst>
                                        </p:cTn>
                                        <p:tgtEl>
                                          <p:spTgt spid="7"/>
                                        </p:tgtEl>
                                      </p:cBhvr>
                                      <p:to x="100000" y="80000"/>
                                    </p:animScale>
                                    <p:animScale>
                                      <p:cBhvr>
                                        <p:cTn id="32" dur="166" decel="50000">
                                          <p:stCondLst>
                                            <p:cond delay="1338"/>
                                          </p:stCondLst>
                                        </p:cTn>
                                        <p:tgtEl>
                                          <p:spTgt spid="7"/>
                                        </p:tgtEl>
                                      </p:cBhvr>
                                      <p:to x="100000" y="100000"/>
                                    </p:animScale>
                                    <p:animScale>
                                      <p:cBhvr>
                                        <p:cTn id="33" dur="26">
                                          <p:stCondLst>
                                            <p:cond delay="1642"/>
                                          </p:stCondLst>
                                        </p:cTn>
                                        <p:tgtEl>
                                          <p:spTgt spid="7"/>
                                        </p:tgtEl>
                                      </p:cBhvr>
                                      <p:to x="100000" y="90000"/>
                                    </p:animScale>
                                    <p:animScale>
                                      <p:cBhvr>
                                        <p:cTn id="34" dur="166" decel="50000">
                                          <p:stCondLst>
                                            <p:cond delay="1668"/>
                                          </p:stCondLst>
                                        </p:cTn>
                                        <p:tgtEl>
                                          <p:spTgt spid="7"/>
                                        </p:tgtEl>
                                      </p:cBhvr>
                                      <p:to x="100000" y="100000"/>
                                    </p:animScale>
                                    <p:animScale>
                                      <p:cBhvr>
                                        <p:cTn id="35" dur="26">
                                          <p:stCondLst>
                                            <p:cond delay="1808"/>
                                          </p:stCondLst>
                                        </p:cTn>
                                        <p:tgtEl>
                                          <p:spTgt spid="7"/>
                                        </p:tgtEl>
                                      </p:cBhvr>
                                      <p:to x="100000" y="95000"/>
                                    </p:animScale>
                                    <p:animScale>
                                      <p:cBhvr>
                                        <p:cTn id="36" dur="166" decel="50000">
                                          <p:stCondLst>
                                            <p:cond delay="1834"/>
                                          </p:stCondLst>
                                        </p:cTn>
                                        <p:tgtEl>
                                          <p:spTgt spid="7"/>
                                        </p:tgtEl>
                                      </p:cBhvr>
                                      <p:to x="100000" y="100000"/>
                                    </p:animScale>
                                  </p:childTnLst>
                                </p:cTn>
                              </p:par>
                              <p:par>
                                <p:cTn id="37" presetID="26" presetClass="entr" presetSubtype="0" fill="hold" grpId="0" nodeType="with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wipe(down)">
                                      <p:cBhvr>
                                        <p:cTn id="39" dur="580">
                                          <p:stCondLst>
                                            <p:cond delay="0"/>
                                          </p:stCondLst>
                                        </p:cTn>
                                        <p:tgtEl>
                                          <p:spTgt spid="8"/>
                                        </p:tgtEl>
                                      </p:cBhvr>
                                    </p:animEffect>
                                    <p:anim calcmode="lin" valueType="num">
                                      <p:cBhvr>
                                        <p:cTn id="40"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45" dur="26">
                                          <p:stCondLst>
                                            <p:cond delay="650"/>
                                          </p:stCondLst>
                                        </p:cTn>
                                        <p:tgtEl>
                                          <p:spTgt spid="8"/>
                                        </p:tgtEl>
                                      </p:cBhvr>
                                      <p:to x="100000" y="60000"/>
                                    </p:animScale>
                                    <p:animScale>
                                      <p:cBhvr>
                                        <p:cTn id="46" dur="166" decel="50000">
                                          <p:stCondLst>
                                            <p:cond delay="676"/>
                                          </p:stCondLst>
                                        </p:cTn>
                                        <p:tgtEl>
                                          <p:spTgt spid="8"/>
                                        </p:tgtEl>
                                      </p:cBhvr>
                                      <p:to x="100000" y="100000"/>
                                    </p:animScale>
                                    <p:animScale>
                                      <p:cBhvr>
                                        <p:cTn id="47" dur="26">
                                          <p:stCondLst>
                                            <p:cond delay="1312"/>
                                          </p:stCondLst>
                                        </p:cTn>
                                        <p:tgtEl>
                                          <p:spTgt spid="8"/>
                                        </p:tgtEl>
                                      </p:cBhvr>
                                      <p:to x="100000" y="80000"/>
                                    </p:animScale>
                                    <p:animScale>
                                      <p:cBhvr>
                                        <p:cTn id="48" dur="166" decel="50000">
                                          <p:stCondLst>
                                            <p:cond delay="1338"/>
                                          </p:stCondLst>
                                        </p:cTn>
                                        <p:tgtEl>
                                          <p:spTgt spid="8"/>
                                        </p:tgtEl>
                                      </p:cBhvr>
                                      <p:to x="100000" y="100000"/>
                                    </p:animScale>
                                    <p:animScale>
                                      <p:cBhvr>
                                        <p:cTn id="49" dur="26">
                                          <p:stCondLst>
                                            <p:cond delay="1642"/>
                                          </p:stCondLst>
                                        </p:cTn>
                                        <p:tgtEl>
                                          <p:spTgt spid="8"/>
                                        </p:tgtEl>
                                      </p:cBhvr>
                                      <p:to x="100000" y="90000"/>
                                    </p:animScale>
                                    <p:animScale>
                                      <p:cBhvr>
                                        <p:cTn id="50" dur="166" decel="50000">
                                          <p:stCondLst>
                                            <p:cond delay="1668"/>
                                          </p:stCondLst>
                                        </p:cTn>
                                        <p:tgtEl>
                                          <p:spTgt spid="8"/>
                                        </p:tgtEl>
                                      </p:cBhvr>
                                      <p:to x="100000" y="100000"/>
                                    </p:animScale>
                                    <p:animScale>
                                      <p:cBhvr>
                                        <p:cTn id="51" dur="26">
                                          <p:stCondLst>
                                            <p:cond delay="1808"/>
                                          </p:stCondLst>
                                        </p:cTn>
                                        <p:tgtEl>
                                          <p:spTgt spid="8"/>
                                        </p:tgtEl>
                                      </p:cBhvr>
                                      <p:to x="100000" y="95000"/>
                                    </p:animScale>
                                    <p:animScale>
                                      <p:cBhvr>
                                        <p:cTn id="52" dur="166" decel="50000">
                                          <p:stCondLst>
                                            <p:cond delay="1834"/>
                                          </p:stCondLst>
                                        </p:cTn>
                                        <p:tgtEl>
                                          <p:spTgt spid="8"/>
                                        </p:tgtEl>
                                      </p:cBhvr>
                                      <p:to x="100000" y="100000"/>
                                    </p:animScale>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11"/>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17"/>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14"/>
                                        </p:tgtEl>
                                        <p:attrNameLst>
                                          <p:attrName>style.visibility</p:attrName>
                                        </p:attrNameLst>
                                      </p:cBhvr>
                                      <p:to>
                                        <p:strVal val="visible"/>
                                      </p:to>
                                    </p:set>
                                    <p:animEffect transition="in" filter="fade">
                                      <p:cBhvr>
                                        <p:cTn id="63" dur="500"/>
                                        <p:tgtEl>
                                          <p:spTgt spid="14"/>
                                        </p:tgtEl>
                                      </p:cBhvr>
                                    </p:animEffect>
                                  </p:childTnLst>
                                </p:cTn>
                              </p:par>
                              <p:par>
                                <p:cTn id="64" presetID="10" presetClass="entr" presetSubtype="0" fill="hold" nodeType="withEffect">
                                  <p:stCondLst>
                                    <p:cond delay="0"/>
                                  </p:stCondLst>
                                  <p:childTnLst>
                                    <p:set>
                                      <p:cBhvr>
                                        <p:cTn id="65" dur="1" fill="hold">
                                          <p:stCondLst>
                                            <p:cond delay="0"/>
                                          </p:stCondLst>
                                        </p:cTn>
                                        <p:tgtEl>
                                          <p:spTgt spid="15"/>
                                        </p:tgtEl>
                                        <p:attrNameLst>
                                          <p:attrName>style.visibility</p:attrName>
                                        </p:attrNameLst>
                                      </p:cBhvr>
                                      <p:to>
                                        <p:strVal val="visible"/>
                                      </p:to>
                                    </p:set>
                                    <p:animEffect transition="in" filter="fade">
                                      <p:cBhvr>
                                        <p:cTn id="66" dur="500"/>
                                        <p:tgtEl>
                                          <p:spTgt spid="15"/>
                                        </p:tgtEl>
                                      </p:cBhvr>
                                    </p:animEffect>
                                  </p:childTnLst>
                                </p:cTn>
                              </p:par>
                              <p:par>
                                <p:cTn id="67" presetID="10" presetClass="entr" presetSubtype="0" fill="hold" nodeType="withEffect">
                                  <p:stCondLst>
                                    <p:cond delay="0"/>
                                  </p:stCondLst>
                                  <p:childTnLst>
                                    <p:set>
                                      <p:cBhvr>
                                        <p:cTn id="68" dur="1" fill="hold">
                                          <p:stCondLst>
                                            <p:cond delay="0"/>
                                          </p:stCondLst>
                                        </p:cTn>
                                        <p:tgtEl>
                                          <p:spTgt spid="16"/>
                                        </p:tgtEl>
                                        <p:attrNameLst>
                                          <p:attrName>style.visibility</p:attrName>
                                        </p:attrNameLst>
                                      </p:cBhvr>
                                      <p:to>
                                        <p:strVal val="visible"/>
                                      </p:to>
                                    </p:set>
                                    <p:animEffect transition="in" filter="fade">
                                      <p:cBhvr>
                                        <p:cTn id="69" dur="500"/>
                                        <p:tgtEl>
                                          <p:spTgt spid="16"/>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grpId="0" nodeType="clickEffect">
                                  <p:stCondLst>
                                    <p:cond delay="0"/>
                                  </p:stCondLst>
                                  <p:childTnLst>
                                    <p:set>
                                      <p:cBhvr>
                                        <p:cTn id="73" dur="1" fill="hold">
                                          <p:stCondLst>
                                            <p:cond delay="0"/>
                                          </p:stCondLst>
                                        </p:cTn>
                                        <p:tgtEl>
                                          <p:spTgt spid="9"/>
                                        </p:tgtEl>
                                        <p:attrNameLst>
                                          <p:attrName>style.visibility</p:attrName>
                                        </p:attrNameLst>
                                      </p:cBhvr>
                                      <p:to>
                                        <p:strVal val="visible"/>
                                      </p:to>
                                    </p:set>
                                    <p:animEffect transition="in" filter="fade">
                                      <p:cBhvr>
                                        <p:cTn id="7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9" grpId="0"/>
      <p:bldP spid="1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4" descr="http://t1.gstatic.com/images?q=tbn:ANd9GcQnIrMpzxykS_uSn4PIft8faxcTo9fRPJnVB7Tp-vyFUWCffpG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flipV="1">
            <a:off x="4644517" y="4843940"/>
            <a:ext cx="1414513" cy="895536"/>
          </a:xfrm>
          <a:prstGeom prst="rect">
            <a:avLst/>
          </a:prstGeom>
          <a:noFill/>
          <a:extLst>
            <a:ext uri="{909E8E84-426E-40DD-AFC4-6F175D3DCCD1}">
              <a14:hiddenFill xmlns:a14="http://schemas.microsoft.com/office/drawing/2010/main">
                <a:solidFill>
                  <a:srgbClr val="FFFFFF"/>
                </a:solidFill>
              </a14:hiddenFill>
            </a:ext>
          </a:extLst>
        </p:spPr>
      </p:pic>
      <p:sp>
        <p:nvSpPr>
          <p:cNvPr id="5" name="Oval 4"/>
          <p:cNvSpPr/>
          <p:nvPr/>
        </p:nvSpPr>
        <p:spPr>
          <a:xfrm>
            <a:off x="5190188" y="3181084"/>
            <a:ext cx="115910" cy="115909"/>
          </a:xfrm>
          <a:prstGeom prst="ellipse">
            <a:avLst/>
          </a:prstGeom>
          <a:solidFill>
            <a:srgbClr val="99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5342587" y="3333484"/>
            <a:ext cx="169571" cy="156693"/>
          </a:xfrm>
          <a:prstGeom prst="ellipse">
            <a:avLst/>
          </a:prstGeom>
          <a:solidFill>
            <a:srgbClr val="99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5226677" y="3500102"/>
            <a:ext cx="115910" cy="115909"/>
          </a:xfrm>
          <a:prstGeom prst="ellipse">
            <a:avLst/>
          </a:prstGeom>
          <a:solidFill>
            <a:srgbClr val="99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3"/>
          <a:stretch>
            <a:fillRect/>
          </a:stretch>
        </p:blipFill>
        <p:spPr>
          <a:xfrm>
            <a:off x="2770499" y="231148"/>
            <a:ext cx="2581275" cy="1866900"/>
          </a:xfrm>
          <a:prstGeom prst="rect">
            <a:avLst/>
          </a:prstGeom>
          <a:solidFill>
            <a:schemeClr val="accent2">
              <a:lumMod val="50000"/>
            </a:schemeClr>
          </a:solidFill>
        </p:spPr>
      </p:pic>
      <p:pic>
        <p:nvPicPr>
          <p:cNvPr id="6" name="Picture 5"/>
          <p:cNvPicPr>
            <a:picLocks noChangeAspect="1"/>
          </p:cNvPicPr>
          <p:nvPr/>
        </p:nvPicPr>
        <p:blipFill>
          <a:blip r:embed="rId4"/>
          <a:stretch>
            <a:fillRect/>
          </a:stretch>
        </p:blipFill>
        <p:spPr>
          <a:xfrm>
            <a:off x="2579732" y="3180614"/>
            <a:ext cx="790575" cy="619125"/>
          </a:xfrm>
          <a:prstGeom prst="rect">
            <a:avLst/>
          </a:prstGeom>
        </p:spPr>
      </p:pic>
      <p:pic>
        <p:nvPicPr>
          <p:cNvPr id="1028" name="Picture 4" descr="http://t1.gstatic.com/images?q=tbn:ANd9GcQnIrMpzxykS_uSn4PIft8faxcTo9fRPJnVB7Tp-vyFUWCffpG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0800000" flipV="1">
            <a:off x="5907445" y="4396172"/>
            <a:ext cx="1414513" cy="89553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http://t1.gstatic.com/images?q=tbn:ANd9GcQnIrMpzxykS_uSn4PIft8faxcTo9fRPJnVB7Tp-vyFUWCffpG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0800000" flipV="1">
            <a:off x="6260360" y="5437600"/>
            <a:ext cx="1414513" cy="89553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357702" y="3616011"/>
            <a:ext cx="1234633" cy="369332"/>
          </a:xfrm>
          <a:prstGeom prst="rect">
            <a:avLst/>
          </a:prstGeom>
          <a:noFill/>
        </p:spPr>
        <p:txBody>
          <a:bodyPr wrap="none" rtlCol="0">
            <a:spAutoFit/>
          </a:bodyPr>
          <a:lstStyle/>
          <a:p>
            <a:r>
              <a:rPr lang="en-US" dirty="0" smtClean="0"/>
              <a:t>(Ammonia)</a:t>
            </a:r>
            <a:endParaRPr lang="en-US" dirty="0"/>
          </a:p>
        </p:txBody>
      </p:sp>
      <p:sp>
        <p:nvSpPr>
          <p:cNvPr id="11" name="TextBox 10"/>
          <p:cNvSpPr txBox="1"/>
          <p:nvPr/>
        </p:nvSpPr>
        <p:spPr>
          <a:xfrm>
            <a:off x="4713504" y="5799387"/>
            <a:ext cx="1258165" cy="369332"/>
          </a:xfrm>
          <a:prstGeom prst="rect">
            <a:avLst/>
          </a:prstGeom>
          <a:noFill/>
        </p:spPr>
        <p:txBody>
          <a:bodyPr wrap="none" rtlCol="0">
            <a:spAutoFit/>
          </a:bodyPr>
          <a:lstStyle/>
          <a:p>
            <a:r>
              <a:rPr lang="en-US" i="1" dirty="0" err="1" smtClean="0">
                <a:latin typeface="Times New Roman" panose="02020603050405020304" pitchFamily="18" charset="0"/>
                <a:cs typeface="Times New Roman" panose="02020603050405020304" pitchFamily="18" charset="0"/>
              </a:rPr>
              <a:t>Nitrosomas</a:t>
            </a:r>
            <a:endParaRPr lang="en-US"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54926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1" presetClass="path" presetSubtype="0" accel="50000" decel="50000" fill="hold" nodeType="clickEffect">
                                  <p:stCondLst>
                                    <p:cond delay="0"/>
                                  </p:stCondLst>
                                  <p:childTnLst>
                                    <p:animMotion origin="layout" path="M -2.77778E-6 -7.40741E-7 L -0.07934 -0.03611 C -0.09687 -0.04329 -0.11007 -0.06157 -0.11736 -0.08403 C -0.12552 -0.10972 -0.12587 -0.1331 -0.11718 -0.15532 L -0.08125 -0.25602 " pathEditMode="relative" rAng="20220000" ptsTypes="AAAAA">
                                      <p:cBhvr>
                                        <p:cTn id="6" dur="2000" fill="hold"/>
                                        <p:tgtEl>
                                          <p:spTgt spid="12"/>
                                        </p:tgtEl>
                                        <p:attrNameLst>
                                          <p:attrName>ppt_x</p:attrName>
                                          <p:attrName>ppt_y</p:attrName>
                                        </p:attrNameLst>
                                      </p:cBhvr>
                                      <p:rCtr x="-7899" y="-10648"/>
                                    </p:animMotion>
                                  </p:childTnLst>
                                </p:cTn>
                              </p:par>
                            </p:childTnLst>
                          </p:cTn>
                        </p:par>
                      </p:childTnLst>
                    </p:cTn>
                  </p:par>
                  <p:par>
                    <p:cTn id="7" fill="hold">
                      <p:stCondLst>
                        <p:cond delay="indefinite"/>
                      </p:stCondLst>
                      <p:childTnLst>
                        <p:par>
                          <p:cTn id="8" fill="hold">
                            <p:stCondLst>
                              <p:cond delay="0"/>
                            </p:stCondLst>
                            <p:childTnLst>
                              <p:par>
                                <p:cTn id="9" presetID="58" presetClass="path" presetSubtype="0" accel="50000" decel="50000" fill="hold" nodeType="clickEffect">
                                  <p:stCondLst>
                                    <p:cond delay="0"/>
                                  </p:stCondLst>
                                  <p:childTnLst>
                                    <p:animMotion origin="layout" path="M 4.16667E-6 -3.33333E-6 L 0.06961 -0.13703 C 0.08559 -0.16713 0.08888 -0.19838 0.08038 -0.22268 C 0.07048 -0.25023 0.05034 -0.26435 0.02239 -0.2662 L -0.10122 -0.27685 " pathEditMode="relative" rAng="20040000" ptsTypes="AAAAA">
                                      <p:cBhvr>
                                        <p:cTn id="10" dur="2000" fill="hold"/>
                                        <p:tgtEl>
                                          <p:spTgt spid="1028"/>
                                        </p:tgtEl>
                                        <p:attrNameLst>
                                          <p:attrName>ppt_x</p:attrName>
                                          <p:attrName>ppt_y</p:attrName>
                                        </p:attrNameLst>
                                      </p:cBhvr>
                                      <p:rCtr x="1476" y="-18102"/>
                                    </p:animMotion>
                                  </p:childTnLst>
                                </p:cTn>
                              </p:par>
                            </p:childTnLst>
                          </p:cTn>
                        </p:par>
                      </p:childTnLst>
                    </p:cTn>
                  </p:par>
                  <p:par>
                    <p:cTn id="11" fill="hold">
                      <p:stCondLst>
                        <p:cond delay="indefinite"/>
                      </p:stCondLst>
                      <p:childTnLst>
                        <p:par>
                          <p:cTn id="12" fill="hold">
                            <p:stCondLst>
                              <p:cond delay="0"/>
                            </p:stCondLst>
                            <p:childTnLst>
                              <p:par>
                                <p:cTn id="13" presetID="56" presetClass="path" presetSubtype="0" accel="50000" decel="50000" fill="hold" nodeType="clickEffect">
                                  <p:stCondLst>
                                    <p:cond delay="0"/>
                                  </p:stCondLst>
                                  <p:childTnLst>
                                    <p:animMotion origin="layout" path="M 8.33333E-7 -1.85185E-6 L -0.1592 -0.30393 " pathEditMode="relative" rAng="0" ptsTypes="AA">
                                      <p:cBhvr>
                                        <p:cTn id="14" dur="2000" fill="hold"/>
                                        <p:tgtEl>
                                          <p:spTgt spid="13"/>
                                        </p:tgtEl>
                                        <p:attrNameLst>
                                          <p:attrName>ppt_x</p:attrName>
                                          <p:attrName>ppt_y</p:attrName>
                                        </p:attrNameLst>
                                      </p:cBhvr>
                                      <p:rCtr x="-7969" y="-1520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2"/>
          <a:stretch>
            <a:fillRect/>
          </a:stretch>
        </p:blipFill>
        <p:spPr>
          <a:xfrm>
            <a:off x="1258338" y="5470641"/>
            <a:ext cx="879321" cy="1385950"/>
          </a:xfrm>
          <a:prstGeom prst="rect">
            <a:avLst/>
          </a:prstGeom>
        </p:spPr>
      </p:pic>
      <p:sp>
        <p:nvSpPr>
          <p:cNvPr id="5" name="Oval 4"/>
          <p:cNvSpPr/>
          <p:nvPr/>
        </p:nvSpPr>
        <p:spPr>
          <a:xfrm>
            <a:off x="5190188" y="3181084"/>
            <a:ext cx="115910" cy="115909"/>
          </a:xfrm>
          <a:prstGeom prst="ellipse">
            <a:avLst/>
          </a:prstGeom>
          <a:solidFill>
            <a:srgbClr val="CC0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5342587" y="3333484"/>
            <a:ext cx="169571" cy="156693"/>
          </a:xfrm>
          <a:prstGeom prst="ellipse">
            <a:avLst/>
          </a:prstGeom>
          <a:solidFill>
            <a:srgbClr val="CC0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5226677" y="3500102"/>
            <a:ext cx="115910" cy="115909"/>
          </a:xfrm>
          <a:prstGeom prst="ellipse">
            <a:avLst/>
          </a:prstGeom>
          <a:solidFill>
            <a:srgbClr val="CC0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3"/>
          <a:stretch>
            <a:fillRect/>
          </a:stretch>
        </p:blipFill>
        <p:spPr>
          <a:xfrm>
            <a:off x="2770499" y="231148"/>
            <a:ext cx="2581275" cy="1866900"/>
          </a:xfrm>
          <a:prstGeom prst="rect">
            <a:avLst/>
          </a:prstGeom>
          <a:solidFill>
            <a:schemeClr val="accent2">
              <a:lumMod val="50000"/>
            </a:schemeClr>
          </a:solidFill>
        </p:spPr>
      </p:pic>
      <p:pic>
        <p:nvPicPr>
          <p:cNvPr id="2" name="Picture 1"/>
          <p:cNvPicPr>
            <a:picLocks noChangeAspect="1"/>
          </p:cNvPicPr>
          <p:nvPr/>
        </p:nvPicPr>
        <p:blipFill>
          <a:blip r:embed="rId4"/>
          <a:stretch>
            <a:fillRect/>
          </a:stretch>
        </p:blipFill>
        <p:spPr>
          <a:xfrm>
            <a:off x="6676623" y="3197517"/>
            <a:ext cx="752475" cy="428625"/>
          </a:xfrm>
          <a:prstGeom prst="rect">
            <a:avLst/>
          </a:prstGeom>
        </p:spPr>
      </p:pic>
      <p:pic>
        <p:nvPicPr>
          <p:cNvPr id="3" name="Picture 2"/>
          <p:cNvPicPr>
            <a:picLocks noChangeAspect="1"/>
          </p:cNvPicPr>
          <p:nvPr/>
        </p:nvPicPr>
        <p:blipFill>
          <a:blip r:embed="rId2"/>
          <a:stretch>
            <a:fillRect/>
          </a:stretch>
        </p:blipFill>
        <p:spPr>
          <a:xfrm>
            <a:off x="697539" y="3884389"/>
            <a:ext cx="942862" cy="1486101"/>
          </a:xfrm>
          <a:prstGeom prst="rect">
            <a:avLst/>
          </a:prstGeom>
        </p:spPr>
      </p:pic>
      <p:pic>
        <p:nvPicPr>
          <p:cNvPr id="15" name="Picture 14"/>
          <p:cNvPicPr>
            <a:picLocks noChangeAspect="1"/>
          </p:cNvPicPr>
          <p:nvPr/>
        </p:nvPicPr>
        <p:blipFill>
          <a:blip r:embed="rId2"/>
          <a:stretch>
            <a:fillRect/>
          </a:stretch>
        </p:blipFill>
        <p:spPr>
          <a:xfrm>
            <a:off x="2137659" y="4123457"/>
            <a:ext cx="908347" cy="1431699"/>
          </a:xfrm>
          <a:prstGeom prst="rect">
            <a:avLst/>
          </a:prstGeom>
        </p:spPr>
      </p:pic>
      <p:sp>
        <p:nvSpPr>
          <p:cNvPr id="16" name="TextBox 15"/>
          <p:cNvSpPr txBox="1"/>
          <p:nvPr/>
        </p:nvSpPr>
        <p:spPr>
          <a:xfrm>
            <a:off x="69731" y="5370490"/>
            <a:ext cx="1253292" cy="369332"/>
          </a:xfrm>
          <a:prstGeom prst="rect">
            <a:avLst/>
          </a:prstGeom>
          <a:noFill/>
        </p:spPr>
        <p:txBody>
          <a:bodyPr wrap="none" rtlCol="0">
            <a:spAutoFit/>
          </a:bodyPr>
          <a:lstStyle/>
          <a:p>
            <a:r>
              <a:rPr lang="en-US" i="1" dirty="0" err="1" smtClean="0">
                <a:latin typeface="Times New Roman" panose="02020603050405020304" pitchFamily="18" charset="0"/>
                <a:cs typeface="Times New Roman" panose="02020603050405020304" pitchFamily="18" charset="0"/>
              </a:rPr>
              <a:t>Nitrobacter</a:t>
            </a:r>
            <a:endParaRPr lang="en-US" i="1" dirty="0">
              <a:latin typeface="Times New Roman" panose="02020603050405020304" pitchFamily="18" charset="0"/>
              <a:cs typeface="Times New Roman" panose="02020603050405020304" pitchFamily="18" charset="0"/>
            </a:endParaRPr>
          </a:p>
        </p:txBody>
      </p:sp>
      <p:sp>
        <p:nvSpPr>
          <p:cNvPr id="11" name="TextBox 10"/>
          <p:cNvSpPr txBox="1"/>
          <p:nvPr/>
        </p:nvSpPr>
        <p:spPr>
          <a:xfrm>
            <a:off x="6573309" y="3626142"/>
            <a:ext cx="927562" cy="369332"/>
          </a:xfrm>
          <a:prstGeom prst="rect">
            <a:avLst/>
          </a:prstGeom>
          <a:noFill/>
        </p:spPr>
        <p:txBody>
          <a:bodyPr wrap="none" rtlCol="0">
            <a:spAutoFit/>
          </a:bodyPr>
          <a:lstStyle/>
          <a:p>
            <a:r>
              <a:rPr lang="en-US" dirty="0" smtClean="0"/>
              <a:t>(Nitrite)</a:t>
            </a:r>
            <a:endParaRPr lang="en-US" dirty="0"/>
          </a:p>
        </p:txBody>
      </p:sp>
    </p:spTree>
    <p:extLst>
      <p:ext uri="{BB962C8B-B14F-4D97-AF65-F5344CB8AC3E}">
        <p14:creationId xmlns:p14="http://schemas.microsoft.com/office/powerpoint/2010/main" val="4053059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par>
                                <p:cTn id="16" presetID="10" presetClass="entr" presetSubtype="0"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par>
                                <p:cTn id="19" presetID="10" presetClass="entr" presetSubtype="0" fill="hold"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500"/>
                                        <p:tgtEl>
                                          <p:spTgt spid="3"/>
                                        </p:tgtEl>
                                      </p:cBhvr>
                                    </p:animEffec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2"/>
          <a:stretch>
            <a:fillRect/>
          </a:stretch>
        </p:blipFill>
        <p:spPr>
          <a:xfrm>
            <a:off x="1258338" y="5470641"/>
            <a:ext cx="879321" cy="1385950"/>
          </a:xfrm>
          <a:prstGeom prst="rect">
            <a:avLst/>
          </a:prstGeom>
        </p:spPr>
      </p:pic>
      <p:sp>
        <p:nvSpPr>
          <p:cNvPr id="5" name="Oval 4"/>
          <p:cNvSpPr/>
          <p:nvPr/>
        </p:nvSpPr>
        <p:spPr>
          <a:xfrm>
            <a:off x="5190188" y="3181084"/>
            <a:ext cx="115910" cy="115909"/>
          </a:xfrm>
          <a:prstGeom prst="ellipse">
            <a:avLst/>
          </a:prstGeom>
          <a:solidFill>
            <a:srgbClr val="CC0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5342587" y="3333484"/>
            <a:ext cx="169571" cy="156693"/>
          </a:xfrm>
          <a:prstGeom prst="ellipse">
            <a:avLst/>
          </a:prstGeom>
          <a:solidFill>
            <a:srgbClr val="CC0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5226677" y="3500102"/>
            <a:ext cx="115910" cy="115909"/>
          </a:xfrm>
          <a:prstGeom prst="ellipse">
            <a:avLst/>
          </a:prstGeom>
          <a:solidFill>
            <a:srgbClr val="CC0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3"/>
          <a:stretch>
            <a:fillRect/>
          </a:stretch>
        </p:blipFill>
        <p:spPr>
          <a:xfrm>
            <a:off x="2770499" y="231148"/>
            <a:ext cx="2581275" cy="1866900"/>
          </a:xfrm>
          <a:prstGeom prst="rect">
            <a:avLst/>
          </a:prstGeom>
          <a:solidFill>
            <a:schemeClr val="accent2">
              <a:lumMod val="50000"/>
            </a:schemeClr>
          </a:solidFill>
        </p:spPr>
      </p:pic>
      <p:pic>
        <p:nvPicPr>
          <p:cNvPr id="2" name="Picture 1"/>
          <p:cNvPicPr>
            <a:picLocks noChangeAspect="1"/>
          </p:cNvPicPr>
          <p:nvPr/>
        </p:nvPicPr>
        <p:blipFill>
          <a:blip r:embed="rId4"/>
          <a:stretch>
            <a:fillRect/>
          </a:stretch>
        </p:blipFill>
        <p:spPr>
          <a:xfrm>
            <a:off x="6676623" y="3197517"/>
            <a:ext cx="752475" cy="428625"/>
          </a:xfrm>
          <a:prstGeom prst="rect">
            <a:avLst/>
          </a:prstGeom>
        </p:spPr>
      </p:pic>
      <p:pic>
        <p:nvPicPr>
          <p:cNvPr id="3" name="Picture 2"/>
          <p:cNvPicPr>
            <a:picLocks noChangeAspect="1"/>
          </p:cNvPicPr>
          <p:nvPr/>
        </p:nvPicPr>
        <p:blipFill>
          <a:blip r:embed="rId2"/>
          <a:stretch>
            <a:fillRect/>
          </a:stretch>
        </p:blipFill>
        <p:spPr>
          <a:xfrm>
            <a:off x="697539" y="3884389"/>
            <a:ext cx="942862" cy="1486101"/>
          </a:xfrm>
          <a:prstGeom prst="rect">
            <a:avLst/>
          </a:prstGeom>
        </p:spPr>
      </p:pic>
      <p:pic>
        <p:nvPicPr>
          <p:cNvPr id="15" name="Picture 14"/>
          <p:cNvPicPr>
            <a:picLocks noChangeAspect="1"/>
          </p:cNvPicPr>
          <p:nvPr/>
        </p:nvPicPr>
        <p:blipFill>
          <a:blip r:embed="rId2"/>
          <a:stretch>
            <a:fillRect/>
          </a:stretch>
        </p:blipFill>
        <p:spPr>
          <a:xfrm>
            <a:off x="2137659" y="4123457"/>
            <a:ext cx="908347" cy="1431699"/>
          </a:xfrm>
          <a:prstGeom prst="rect">
            <a:avLst/>
          </a:prstGeom>
        </p:spPr>
      </p:pic>
      <p:sp>
        <p:nvSpPr>
          <p:cNvPr id="16" name="TextBox 15"/>
          <p:cNvSpPr txBox="1"/>
          <p:nvPr/>
        </p:nvSpPr>
        <p:spPr>
          <a:xfrm>
            <a:off x="69731" y="5370490"/>
            <a:ext cx="1253292" cy="369332"/>
          </a:xfrm>
          <a:prstGeom prst="rect">
            <a:avLst/>
          </a:prstGeom>
          <a:noFill/>
        </p:spPr>
        <p:txBody>
          <a:bodyPr wrap="none" rtlCol="0">
            <a:spAutoFit/>
          </a:bodyPr>
          <a:lstStyle/>
          <a:p>
            <a:r>
              <a:rPr lang="en-US" i="1" dirty="0" err="1" smtClean="0">
                <a:latin typeface="Times New Roman" panose="02020603050405020304" pitchFamily="18" charset="0"/>
                <a:cs typeface="Times New Roman" panose="02020603050405020304" pitchFamily="18" charset="0"/>
              </a:rPr>
              <a:t>Nitrobacter</a:t>
            </a:r>
            <a:endParaRPr lang="en-US" i="1" dirty="0">
              <a:latin typeface="Times New Roman" panose="02020603050405020304" pitchFamily="18" charset="0"/>
              <a:cs typeface="Times New Roman" panose="02020603050405020304" pitchFamily="18" charset="0"/>
            </a:endParaRPr>
          </a:p>
        </p:txBody>
      </p:sp>
      <p:sp>
        <p:nvSpPr>
          <p:cNvPr id="11" name="TextBox 10"/>
          <p:cNvSpPr txBox="1"/>
          <p:nvPr/>
        </p:nvSpPr>
        <p:spPr>
          <a:xfrm>
            <a:off x="6573309" y="3626142"/>
            <a:ext cx="927562" cy="369332"/>
          </a:xfrm>
          <a:prstGeom prst="rect">
            <a:avLst/>
          </a:prstGeom>
          <a:noFill/>
        </p:spPr>
        <p:txBody>
          <a:bodyPr wrap="none" rtlCol="0">
            <a:spAutoFit/>
          </a:bodyPr>
          <a:lstStyle/>
          <a:p>
            <a:r>
              <a:rPr lang="en-US" dirty="0" smtClean="0"/>
              <a:t>(Nitrite)</a:t>
            </a:r>
            <a:endParaRPr lang="en-US" dirty="0"/>
          </a:p>
        </p:txBody>
      </p:sp>
    </p:spTree>
    <p:extLst>
      <p:ext uri="{BB962C8B-B14F-4D97-AF65-F5344CB8AC3E}">
        <p14:creationId xmlns:p14="http://schemas.microsoft.com/office/powerpoint/2010/main" val="4154269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3.05556E-6 4.44444E-6 L 0.29323 -0.16088 " pathEditMode="relative" rAng="0" ptsTypes="AA">
                                      <p:cBhvr>
                                        <p:cTn id="6" dur="2000" fill="hold"/>
                                        <p:tgtEl>
                                          <p:spTgt spid="15"/>
                                        </p:tgtEl>
                                        <p:attrNameLst>
                                          <p:attrName>ppt_x</p:attrName>
                                          <p:attrName>ppt_y</p:attrName>
                                        </p:attrNameLst>
                                      </p:cBhvr>
                                      <p:rCtr x="14653" y="-8056"/>
                                    </p:animMotion>
                                  </p:childTnLst>
                                </p:cTn>
                              </p:par>
                              <p:par>
                                <p:cTn id="7" presetID="42" presetClass="path" presetSubtype="0" accel="50000" decel="50000" fill="hold" nodeType="withEffect">
                                  <p:stCondLst>
                                    <p:cond delay="0"/>
                                  </p:stCondLst>
                                  <p:childTnLst>
                                    <p:animMotion origin="layout" path="M -3.88889E-6 -1.11111E-6 L 0.30157 -0.17569 " pathEditMode="relative" rAng="0" ptsTypes="AA">
                                      <p:cBhvr>
                                        <p:cTn id="8" dur="2000" fill="hold"/>
                                        <p:tgtEl>
                                          <p:spTgt spid="14"/>
                                        </p:tgtEl>
                                        <p:attrNameLst>
                                          <p:attrName>ppt_x</p:attrName>
                                          <p:attrName>ppt_y</p:attrName>
                                        </p:attrNameLst>
                                      </p:cBhvr>
                                      <p:rCtr x="15069" y="-8796"/>
                                    </p:animMotion>
                                  </p:childTnLst>
                                </p:cTn>
                              </p:par>
                              <p:par>
                                <p:cTn id="9" presetID="49" presetClass="path" presetSubtype="0" accel="50000" decel="50000" fill="hold" nodeType="withEffect">
                                  <p:stCondLst>
                                    <p:cond delay="0"/>
                                  </p:stCondLst>
                                  <p:childTnLst>
                                    <p:animMotion origin="layout" path="M 2.22222E-6 1.48148E-6 L 0.29791 -0.16574 " pathEditMode="relative" rAng="0" ptsTypes="AA">
                                      <p:cBhvr>
                                        <p:cTn id="10" dur="2000" fill="hold"/>
                                        <p:tgtEl>
                                          <p:spTgt spid="3"/>
                                        </p:tgtEl>
                                        <p:attrNameLst>
                                          <p:attrName>ppt_x</p:attrName>
                                          <p:attrName>ppt_y</p:attrName>
                                        </p:attrNameLst>
                                      </p:cBhvr>
                                      <p:rCtr x="14896" y="-828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p:cNvSpPr/>
          <p:nvPr/>
        </p:nvSpPr>
        <p:spPr>
          <a:xfrm>
            <a:off x="5190188" y="3181084"/>
            <a:ext cx="115910" cy="115909"/>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5342587" y="3333484"/>
            <a:ext cx="169571" cy="156693"/>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5226677" y="3500102"/>
            <a:ext cx="115910" cy="115909"/>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2"/>
          <a:stretch>
            <a:fillRect/>
          </a:stretch>
        </p:blipFill>
        <p:spPr>
          <a:xfrm>
            <a:off x="2770499" y="231148"/>
            <a:ext cx="2581275" cy="1866900"/>
          </a:xfrm>
          <a:prstGeom prst="rect">
            <a:avLst/>
          </a:prstGeom>
          <a:solidFill>
            <a:schemeClr val="accent2">
              <a:lumMod val="50000"/>
            </a:schemeClr>
          </a:solidFill>
        </p:spPr>
      </p:pic>
      <p:pic>
        <p:nvPicPr>
          <p:cNvPr id="6" name="Picture 5"/>
          <p:cNvPicPr>
            <a:picLocks noChangeAspect="1"/>
          </p:cNvPicPr>
          <p:nvPr/>
        </p:nvPicPr>
        <p:blipFill>
          <a:blip r:embed="rId3"/>
          <a:stretch>
            <a:fillRect/>
          </a:stretch>
        </p:blipFill>
        <p:spPr>
          <a:xfrm>
            <a:off x="6501080" y="3239040"/>
            <a:ext cx="752475" cy="390525"/>
          </a:xfrm>
          <a:prstGeom prst="rect">
            <a:avLst/>
          </a:prstGeom>
        </p:spPr>
      </p:pic>
      <p:pic>
        <p:nvPicPr>
          <p:cNvPr id="9" name="Picture 8"/>
          <p:cNvPicPr>
            <a:picLocks noChangeAspect="1"/>
          </p:cNvPicPr>
          <p:nvPr/>
        </p:nvPicPr>
        <p:blipFill>
          <a:blip r:embed="rId4"/>
          <a:stretch>
            <a:fillRect/>
          </a:stretch>
        </p:blipFill>
        <p:spPr>
          <a:xfrm>
            <a:off x="2388527" y="4932609"/>
            <a:ext cx="1938774" cy="1725416"/>
          </a:xfrm>
          <a:prstGeom prst="rect">
            <a:avLst/>
          </a:prstGeom>
        </p:spPr>
      </p:pic>
      <p:pic>
        <p:nvPicPr>
          <p:cNvPr id="13" name="Picture 12"/>
          <p:cNvPicPr>
            <a:picLocks noChangeAspect="1"/>
          </p:cNvPicPr>
          <p:nvPr/>
        </p:nvPicPr>
        <p:blipFill>
          <a:blip r:embed="rId5"/>
          <a:stretch>
            <a:fillRect/>
          </a:stretch>
        </p:blipFill>
        <p:spPr>
          <a:xfrm>
            <a:off x="1354915" y="3531098"/>
            <a:ext cx="4123959" cy="3670126"/>
          </a:xfrm>
          <a:prstGeom prst="rect">
            <a:avLst/>
          </a:prstGeom>
        </p:spPr>
      </p:pic>
      <p:sp>
        <p:nvSpPr>
          <p:cNvPr id="10" name="TextBox 9"/>
          <p:cNvSpPr txBox="1"/>
          <p:nvPr/>
        </p:nvSpPr>
        <p:spPr>
          <a:xfrm>
            <a:off x="6275146" y="3629565"/>
            <a:ext cx="978409" cy="369332"/>
          </a:xfrm>
          <a:prstGeom prst="rect">
            <a:avLst/>
          </a:prstGeom>
          <a:noFill/>
        </p:spPr>
        <p:txBody>
          <a:bodyPr wrap="none" rtlCol="0">
            <a:spAutoFit/>
          </a:bodyPr>
          <a:lstStyle/>
          <a:p>
            <a:r>
              <a:rPr lang="en-US" dirty="0" smtClean="0"/>
              <a:t>(Nitrate)</a:t>
            </a:r>
            <a:endParaRPr lang="en-US" dirty="0"/>
          </a:p>
        </p:txBody>
      </p:sp>
    </p:spTree>
    <p:extLst>
      <p:ext uri="{BB962C8B-B14F-4D97-AF65-F5344CB8AC3E}">
        <p14:creationId xmlns:p14="http://schemas.microsoft.com/office/powerpoint/2010/main" val="2021452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56" presetClass="path" presetSubtype="0" accel="50000" decel="50000" fill="hold" grpId="0" nodeType="clickEffect">
                                  <p:stCondLst>
                                    <p:cond delay="0"/>
                                  </p:stCondLst>
                                  <p:childTnLst>
                                    <p:animMotion origin="layout" path="M -4.72222E-6 -2.22222E-6 L -0.2302 0.43866 " pathEditMode="relative" rAng="0" ptsTypes="AA">
                                      <p:cBhvr>
                                        <p:cTn id="19" dur="2000" fill="hold"/>
                                        <p:tgtEl>
                                          <p:spTgt spid="5"/>
                                        </p:tgtEl>
                                        <p:attrNameLst>
                                          <p:attrName>ppt_x</p:attrName>
                                          <p:attrName>ppt_y</p:attrName>
                                        </p:attrNameLst>
                                      </p:cBhvr>
                                      <p:rCtr x="-11510" y="21921"/>
                                    </p:animMotion>
                                  </p:childTnLst>
                                </p:cTn>
                              </p:par>
                              <p:par>
                                <p:cTn id="20" presetID="56" presetClass="path" presetSubtype="0" accel="50000" decel="50000" fill="hold" grpId="0" nodeType="withEffect">
                                  <p:stCondLst>
                                    <p:cond delay="0"/>
                                  </p:stCondLst>
                                  <p:childTnLst>
                                    <p:animMotion origin="layout" path="M -2.77778E-6 -3.7037E-6 L -0.21597 0.42084 " pathEditMode="relative" rAng="0" ptsTypes="AA">
                                      <p:cBhvr>
                                        <p:cTn id="21" dur="2000" fill="hold"/>
                                        <p:tgtEl>
                                          <p:spTgt spid="7"/>
                                        </p:tgtEl>
                                        <p:attrNameLst>
                                          <p:attrName>ppt_x</p:attrName>
                                          <p:attrName>ppt_y</p:attrName>
                                        </p:attrNameLst>
                                      </p:cBhvr>
                                      <p:rCtr x="-10799" y="21042"/>
                                    </p:animMotion>
                                  </p:childTnLst>
                                </p:cTn>
                              </p:par>
                              <p:par>
                                <p:cTn id="22" presetID="56" presetClass="path" presetSubtype="0" accel="50000" decel="50000" fill="hold" grpId="0" nodeType="withEffect">
                                  <p:stCondLst>
                                    <p:cond delay="0"/>
                                  </p:stCondLst>
                                  <p:childTnLst>
                                    <p:animMotion origin="layout" path="M 2.22222E-6 0 L -0.22292 0.41944 " pathEditMode="relative" rAng="0" ptsTypes="AA">
                                      <p:cBhvr>
                                        <p:cTn id="23" dur="2000" fill="hold"/>
                                        <p:tgtEl>
                                          <p:spTgt spid="8"/>
                                        </p:tgtEl>
                                        <p:attrNameLst>
                                          <p:attrName>ppt_x</p:attrName>
                                          <p:attrName>ppt_y</p:attrName>
                                        </p:attrNameLst>
                                      </p:cBhvr>
                                      <p:rCtr x="-11146" y="20972"/>
                                    </p:animMotion>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219200" y="629728"/>
            <a:ext cx="6936300" cy="4800600"/>
          </a:xfrm>
          <a:prstGeom prst="rect">
            <a:avLst/>
          </a:prstGeom>
        </p:spPr>
      </p:pic>
      <p:pic>
        <p:nvPicPr>
          <p:cNvPr id="5" name="Picture 4"/>
          <p:cNvPicPr>
            <a:picLocks noChangeAspect="1"/>
          </p:cNvPicPr>
          <p:nvPr/>
        </p:nvPicPr>
        <p:blipFill>
          <a:blip r:embed="rId3"/>
          <a:stretch>
            <a:fillRect/>
          </a:stretch>
        </p:blipFill>
        <p:spPr>
          <a:xfrm>
            <a:off x="2458500" y="5638800"/>
            <a:ext cx="4457700" cy="838200"/>
          </a:xfrm>
          <a:prstGeom prst="rect">
            <a:avLst/>
          </a:prstGeom>
        </p:spPr>
      </p:pic>
      <p:sp>
        <p:nvSpPr>
          <p:cNvPr id="7" name="TextBox 6"/>
          <p:cNvSpPr txBox="1"/>
          <p:nvPr/>
        </p:nvSpPr>
        <p:spPr>
          <a:xfrm>
            <a:off x="6033753" y="2347119"/>
            <a:ext cx="1513428" cy="369332"/>
          </a:xfrm>
          <a:prstGeom prst="rect">
            <a:avLst/>
          </a:prstGeom>
          <a:noFill/>
        </p:spPr>
        <p:txBody>
          <a:bodyPr wrap="none" rtlCol="0">
            <a:spAutoFit/>
          </a:bodyPr>
          <a:lstStyle/>
          <a:p>
            <a:r>
              <a:rPr lang="en-US" dirty="0" smtClean="0">
                <a:solidFill>
                  <a:srgbClr val="0000FF"/>
                </a:solidFill>
              </a:rPr>
              <a:t>Water Change</a:t>
            </a:r>
            <a:endParaRPr lang="en-US" dirty="0">
              <a:solidFill>
                <a:srgbClr val="0000FF"/>
              </a:solidFill>
            </a:endParaRPr>
          </a:p>
        </p:txBody>
      </p:sp>
      <p:sp>
        <p:nvSpPr>
          <p:cNvPr id="8" name="Down Arrow 7"/>
          <p:cNvSpPr/>
          <p:nvPr/>
        </p:nvSpPr>
        <p:spPr>
          <a:xfrm>
            <a:off x="6552208" y="2764062"/>
            <a:ext cx="476518" cy="721216"/>
          </a:xfrm>
          <a:prstGeom prst="downArrow">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3304163" y="-93876"/>
            <a:ext cx="2513701" cy="646331"/>
          </a:xfrm>
          <a:prstGeom prst="rect">
            <a:avLst/>
          </a:prstGeom>
        </p:spPr>
        <p:txBody>
          <a:bodyPr wrap="none">
            <a:spAutoFit/>
          </a:bodyPr>
          <a:lstStyle/>
          <a:p>
            <a:r>
              <a:rPr lang="en-US" sz="3600" dirty="0"/>
              <a:t>Nitrification </a:t>
            </a:r>
          </a:p>
        </p:txBody>
      </p:sp>
    </p:spTree>
    <p:extLst>
      <p:ext uri="{BB962C8B-B14F-4D97-AF65-F5344CB8AC3E}">
        <p14:creationId xmlns:p14="http://schemas.microsoft.com/office/powerpoint/2010/main" val="2154024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1692" y="237535"/>
            <a:ext cx="7886700" cy="1325563"/>
          </a:xfrm>
        </p:spPr>
        <p:txBody>
          <a:bodyPr/>
          <a:lstStyle/>
          <a:p>
            <a:pPr algn="ctr"/>
            <a:r>
              <a:rPr lang="en-US" dirty="0" smtClean="0"/>
              <a:t>Outline</a:t>
            </a:r>
            <a:endParaRPr lang="en-US" dirty="0"/>
          </a:p>
        </p:txBody>
      </p:sp>
      <p:sp>
        <p:nvSpPr>
          <p:cNvPr id="3" name="Content Placeholder 2"/>
          <p:cNvSpPr>
            <a:spLocks noGrp="1"/>
          </p:cNvSpPr>
          <p:nvPr>
            <p:ph idx="1"/>
          </p:nvPr>
        </p:nvSpPr>
        <p:spPr>
          <a:xfrm>
            <a:off x="411480" y="1825625"/>
            <a:ext cx="8610600" cy="4351338"/>
          </a:xfrm>
        </p:spPr>
        <p:txBody>
          <a:bodyPr/>
          <a:lstStyle/>
          <a:p>
            <a:r>
              <a:rPr lang="en-US" dirty="0" smtClean="0">
                <a:solidFill>
                  <a:schemeClr val="bg1">
                    <a:lumMod val="95000"/>
                  </a:schemeClr>
                </a:solidFill>
              </a:rPr>
              <a:t>Learning Goals</a:t>
            </a:r>
          </a:p>
          <a:p>
            <a:r>
              <a:rPr lang="en-US" dirty="0" smtClean="0">
                <a:solidFill>
                  <a:schemeClr val="bg1">
                    <a:lumMod val="95000"/>
                  </a:schemeClr>
                </a:solidFill>
              </a:rPr>
              <a:t>Sustainability: Ecological Context and “Practical” Science</a:t>
            </a:r>
          </a:p>
          <a:p>
            <a:r>
              <a:rPr lang="en-US" dirty="0" err="1" smtClean="0">
                <a:solidFill>
                  <a:schemeClr val="bg1">
                    <a:lumMod val="95000"/>
                  </a:schemeClr>
                </a:solidFill>
              </a:rPr>
              <a:t>Aquaponics</a:t>
            </a:r>
            <a:r>
              <a:rPr lang="en-US" dirty="0" smtClean="0">
                <a:solidFill>
                  <a:schemeClr val="bg1">
                    <a:lumMod val="95000"/>
                  </a:schemeClr>
                </a:solidFill>
              </a:rPr>
              <a:t>: Underlying Biology</a:t>
            </a:r>
          </a:p>
          <a:p>
            <a:r>
              <a:rPr lang="en-US" dirty="0" err="1" smtClean="0"/>
              <a:t>Aquaponics</a:t>
            </a:r>
            <a:r>
              <a:rPr lang="en-US" dirty="0" smtClean="0"/>
              <a:t>: Engineering Principles</a:t>
            </a:r>
          </a:p>
          <a:p>
            <a:r>
              <a:rPr lang="en-US" dirty="0" smtClean="0">
                <a:solidFill>
                  <a:schemeClr val="bg1">
                    <a:lumMod val="95000"/>
                  </a:schemeClr>
                </a:solidFill>
              </a:rPr>
              <a:t>In-class Applications of </a:t>
            </a:r>
            <a:r>
              <a:rPr lang="en-US" dirty="0" err="1" smtClean="0">
                <a:solidFill>
                  <a:schemeClr val="bg1">
                    <a:lumMod val="95000"/>
                  </a:schemeClr>
                </a:solidFill>
              </a:rPr>
              <a:t>Aquaponics</a:t>
            </a:r>
            <a:endParaRPr lang="en-US" dirty="0" smtClean="0">
              <a:solidFill>
                <a:schemeClr val="bg1">
                  <a:lumMod val="95000"/>
                </a:schemeClr>
              </a:solidFill>
            </a:endParaRPr>
          </a:p>
          <a:p>
            <a:r>
              <a:rPr lang="en-US" dirty="0" smtClean="0">
                <a:solidFill>
                  <a:schemeClr val="bg1">
                    <a:lumMod val="95000"/>
                  </a:schemeClr>
                </a:solidFill>
              </a:rPr>
              <a:t>Extension activities using an </a:t>
            </a:r>
            <a:r>
              <a:rPr lang="en-US" dirty="0" err="1" smtClean="0">
                <a:solidFill>
                  <a:schemeClr val="bg1">
                    <a:lumMod val="95000"/>
                  </a:schemeClr>
                </a:solidFill>
              </a:rPr>
              <a:t>Aquaponics</a:t>
            </a:r>
            <a:r>
              <a:rPr lang="en-US" dirty="0" smtClean="0">
                <a:solidFill>
                  <a:schemeClr val="bg1">
                    <a:lumMod val="95000"/>
                  </a:schemeClr>
                </a:solidFill>
              </a:rPr>
              <a:t> unit</a:t>
            </a:r>
          </a:p>
          <a:p>
            <a:r>
              <a:rPr lang="en-US" dirty="0" smtClean="0">
                <a:solidFill>
                  <a:schemeClr val="bg1">
                    <a:lumMod val="95000"/>
                  </a:schemeClr>
                </a:solidFill>
              </a:rPr>
              <a:t>Discoveries</a:t>
            </a:r>
            <a:endParaRPr lang="en-US" dirty="0">
              <a:solidFill>
                <a:schemeClr val="bg1">
                  <a:lumMod val="95000"/>
                </a:schemeClr>
              </a:solidFill>
            </a:endParaRPr>
          </a:p>
        </p:txBody>
      </p:sp>
    </p:spTree>
    <p:extLst>
      <p:ext uri="{BB962C8B-B14F-4D97-AF65-F5344CB8AC3E}">
        <p14:creationId xmlns:p14="http://schemas.microsoft.com/office/powerpoint/2010/main" val="380416355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00250" y="0"/>
            <a:ext cx="5143499" cy="6858000"/>
          </a:xfrm>
          <a:prstGeom prst="rect">
            <a:avLst/>
          </a:prstGeom>
        </p:spPr>
      </p:pic>
      <p:sp>
        <p:nvSpPr>
          <p:cNvPr id="3" name="TextBox 2"/>
          <p:cNvSpPr txBox="1"/>
          <p:nvPr/>
        </p:nvSpPr>
        <p:spPr>
          <a:xfrm>
            <a:off x="43596" y="6347001"/>
            <a:ext cx="1429750" cy="369332"/>
          </a:xfrm>
          <a:prstGeom prst="rect">
            <a:avLst/>
          </a:prstGeom>
          <a:noFill/>
        </p:spPr>
        <p:txBody>
          <a:bodyPr wrap="none" rtlCol="0">
            <a:spAutoFit/>
          </a:bodyPr>
          <a:lstStyle/>
          <a:p>
            <a:r>
              <a:rPr lang="en-US" dirty="0" smtClean="0"/>
              <a:t>January 2013</a:t>
            </a:r>
            <a:endParaRPr lang="en-US" dirty="0"/>
          </a:p>
        </p:txBody>
      </p:sp>
      <p:sp>
        <p:nvSpPr>
          <p:cNvPr id="4" name="TextBox 3"/>
          <p:cNvSpPr txBox="1"/>
          <p:nvPr/>
        </p:nvSpPr>
        <p:spPr>
          <a:xfrm>
            <a:off x="2173842" y="254643"/>
            <a:ext cx="4881529" cy="369332"/>
          </a:xfrm>
          <a:prstGeom prst="rect">
            <a:avLst/>
          </a:prstGeom>
          <a:noFill/>
        </p:spPr>
        <p:txBody>
          <a:bodyPr wrap="none" rtlCol="0">
            <a:spAutoFit/>
          </a:bodyPr>
          <a:lstStyle/>
          <a:p>
            <a:r>
              <a:rPr lang="en-US" b="1" dirty="0" smtClean="0">
                <a:solidFill>
                  <a:srgbClr val="FFFF00"/>
                </a:solidFill>
              </a:rPr>
              <a:t>Nyack College’s Flood-and-Drain </a:t>
            </a:r>
            <a:r>
              <a:rPr lang="en-US" b="1" dirty="0" err="1" smtClean="0">
                <a:solidFill>
                  <a:srgbClr val="FFFF00"/>
                </a:solidFill>
              </a:rPr>
              <a:t>Aquaponics</a:t>
            </a:r>
            <a:r>
              <a:rPr lang="en-US" b="1" dirty="0" smtClean="0">
                <a:solidFill>
                  <a:srgbClr val="FFFF00"/>
                </a:solidFill>
              </a:rPr>
              <a:t> Unit</a:t>
            </a:r>
            <a:endParaRPr lang="en-US" b="1" dirty="0">
              <a:solidFill>
                <a:srgbClr val="FFFF00"/>
              </a:solidFill>
            </a:endParaRPr>
          </a:p>
        </p:txBody>
      </p:sp>
    </p:spTree>
    <p:extLst>
      <p:ext uri="{BB962C8B-B14F-4D97-AF65-F5344CB8AC3E}">
        <p14:creationId xmlns:p14="http://schemas.microsoft.com/office/powerpoint/2010/main" val="319595127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7223" y="2819585"/>
            <a:ext cx="6531381" cy="963611"/>
          </a:xfrm>
        </p:spPr>
        <p:txBody>
          <a:bodyPr>
            <a:normAutofit fontScale="90000"/>
          </a:bodyPr>
          <a:lstStyle/>
          <a:p>
            <a:r>
              <a:rPr lang="en-US" dirty="0" err="1" smtClean="0"/>
              <a:t>Aquaponics</a:t>
            </a:r>
            <a:r>
              <a:rPr lang="en-US" dirty="0" smtClean="0"/>
              <a:t> @ Nyack College</a:t>
            </a:r>
            <a:endParaRPr lang="en-US" dirty="0"/>
          </a:p>
        </p:txBody>
      </p:sp>
    </p:spTree>
    <p:extLst>
      <p:ext uri="{BB962C8B-B14F-4D97-AF65-F5344CB8AC3E}">
        <p14:creationId xmlns:p14="http://schemas.microsoft.com/office/powerpoint/2010/main" val="33961015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785809" y="635916"/>
            <a:ext cx="7472045" cy="4062357"/>
          </a:xfrm>
          <a:prstGeom prst="rect">
            <a:avLst/>
          </a:prstGeom>
        </p:spPr>
      </p:pic>
      <p:pic>
        <p:nvPicPr>
          <p:cNvPr id="3" name="Picture 2"/>
          <p:cNvPicPr>
            <a:picLocks noChangeAspect="1"/>
          </p:cNvPicPr>
          <p:nvPr/>
        </p:nvPicPr>
        <p:blipFill>
          <a:blip r:embed="rId4"/>
          <a:stretch>
            <a:fillRect/>
          </a:stretch>
        </p:blipFill>
        <p:spPr>
          <a:xfrm>
            <a:off x="785809" y="635916"/>
            <a:ext cx="7757479" cy="4090576"/>
          </a:xfrm>
          <a:prstGeom prst="rect">
            <a:avLst/>
          </a:prstGeom>
        </p:spPr>
      </p:pic>
      <p:sp>
        <p:nvSpPr>
          <p:cNvPr id="4" name="Rectangle 3"/>
          <p:cNvSpPr/>
          <p:nvPr/>
        </p:nvSpPr>
        <p:spPr>
          <a:xfrm>
            <a:off x="188260" y="4825720"/>
            <a:ext cx="8848164" cy="1200329"/>
          </a:xfrm>
          <a:prstGeom prst="rect">
            <a:avLst/>
          </a:prstGeom>
        </p:spPr>
        <p:txBody>
          <a:bodyPr wrap="square">
            <a:spAutoFit/>
          </a:bodyPr>
          <a:lstStyle/>
          <a:p>
            <a:r>
              <a:rPr lang="en-US" b="1" u="sng" dirty="0" smtClean="0"/>
              <a:t>IMPORTANT CONSIDERATIONS</a:t>
            </a:r>
          </a:p>
          <a:p>
            <a:pPr>
              <a:defRPr/>
            </a:pPr>
            <a:r>
              <a:rPr lang="en-US" dirty="0" smtClean="0"/>
              <a:t>- Fish </a:t>
            </a:r>
            <a:r>
              <a:rPr lang="en-US" dirty="0"/>
              <a:t>stocking ratio of 0.1-0.2 </a:t>
            </a:r>
            <a:r>
              <a:rPr lang="en-US" dirty="0" err="1"/>
              <a:t>lb</a:t>
            </a:r>
            <a:r>
              <a:rPr lang="en-US" dirty="0"/>
              <a:t> of fish/gallon of tank water or 1lb of mature fish per 5-20 gallons of tank water. A mature plate-sized (12 in) tilapia weighs about 1.5 </a:t>
            </a:r>
            <a:r>
              <a:rPr lang="en-US" dirty="0" err="1"/>
              <a:t>lbs</a:t>
            </a:r>
            <a:r>
              <a:rPr lang="en-US" dirty="0"/>
              <a:t> (700 g</a:t>
            </a:r>
            <a:r>
              <a:rPr lang="en-US" dirty="0" smtClean="0"/>
              <a:t>) </a:t>
            </a:r>
            <a:r>
              <a:rPr lang="en-US" dirty="0"/>
              <a:t>(pg. 73, Bernstein 2011)</a:t>
            </a:r>
          </a:p>
        </p:txBody>
      </p:sp>
    </p:spTree>
    <p:extLst>
      <p:ext uri="{BB962C8B-B14F-4D97-AF65-F5344CB8AC3E}">
        <p14:creationId xmlns:p14="http://schemas.microsoft.com/office/powerpoint/2010/main" val="1595973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6261547" cy="1051550"/>
          </a:xfrm>
        </p:spPr>
        <p:txBody>
          <a:bodyPr/>
          <a:lstStyle/>
          <a:p>
            <a:r>
              <a:rPr lang="en-US" b="1" dirty="0" smtClean="0">
                <a:solidFill>
                  <a:srgbClr val="33CC33"/>
                </a:solidFill>
              </a:rPr>
              <a:t>Benefits of </a:t>
            </a:r>
            <a:r>
              <a:rPr lang="en-US" b="1" dirty="0" err="1" smtClean="0">
                <a:solidFill>
                  <a:srgbClr val="33CC33"/>
                </a:solidFill>
              </a:rPr>
              <a:t>Aquaponics</a:t>
            </a:r>
            <a:endParaRPr lang="en-US" b="1" dirty="0">
              <a:solidFill>
                <a:srgbClr val="33CC33"/>
              </a:solidFill>
            </a:endParaRPr>
          </a:p>
        </p:txBody>
      </p:sp>
      <p:sp>
        <p:nvSpPr>
          <p:cNvPr id="3" name="Content Placeholder 2"/>
          <p:cNvSpPr>
            <a:spLocks noGrp="1"/>
          </p:cNvSpPr>
          <p:nvPr>
            <p:ph idx="1"/>
          </p:nvPr>
        </p:nvSpPr>
        <p:spPr>
          <a:xfrm>
            <a:off x="628650" y="1645451"/>
            <a:ext cx="7886700" cy="4351338"/>
          </a:xfrm>
        </p:spPr>
        <p:txBody>
          <a:bodyPr>
            <a:normAutofit/>
          </a:bodyPr>
          <a:lstStyle/>
          <a:p>
            <a:r>
              <a:rPr lang="en-US" dirty="0" smtClean="0"/>
              <a:t>No soil to till</a:t>
            </a:r>
          </a:p>
          <a:p>
            <a:r>
              <a:rPr lang="en-US" dirty="0" smtClean="0"/>
              <a:t>No need to mechanically remove weeds or spray herbicides</a:t>
            </a:r>
          </a:p>
          <a:p>
            <a:r>
              <a:rPr lang="en-US" dirty="0" smtClean="0"/>
              <a:t>No soil-borne insects</a:t>
            </a:r>
          </a:p>
          <a:p>
            <a:r>
              <a:rPr lang="en-US" dirty="0" smtClean="0"/>
              <a:t>No need to petroleum-based fertilizers and subsequent increasing acidity of soil </a:t>
            </a:r>
          </a:p>
          <a:p>
            <a:r>
              <a:rPr lang="en-US" dirty="0" smtClean="0"/>
              <a:t>Much easier to harvest than soil-grown plants</a:t>
            </a:r>
          </a:p>
          <a:p>
            <a:r>
              <a:rPr lang="en-US" altLang="en-US" dirty="0" smtClean="0"/>
              <a:t>No heavy lifting? </a:t>
            </a:r>
          </a:p>
          <a:p>
            <a:r>
              <a:rPr lang="en-US" altLang="en-US" dirty="0" smtClean="0"/>
              <a:t>No need to fend off herbivores</a:t>
            </a:r>
            <a:endParaRPr lang="en-US" altLang="en-US" dirty="0"/>
          </a:p>
        </p:txBody>
      </p:sp>
    </p:spTree>
    <p:extLst>
      <p:ext uri="{BB962C8B-B14F-4D97-AF65-F5344CB8AC3E}">
        <p14:creationId xmlns:p14="http://schemas.microsoft.com/office/powerpoint/2010/main" val="689368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6261547" cy="1051550"/>
          </a:xfrm>
        </p:spPr>
        <p:txBody>
          <a:bodyPr/>
          <a:lstStyle/>
          <a:p>
            <a:r>
              <a:rPr lang="en-US" b="1" dirty="0" smtClean="0">
                <a:solidFill>
                  <a:srgbClr val="FF0000"/>
                </a:solidFill>
              </a:rPr>
              <a:t>Risks of </a:t>
            </a:r>
            <a:r>
              <a:rPr lang="en-US" b="1" dirty="0" err="1" smtClean="0">
                <a:solidFill>
                  <a:srgbClr val="FF0000"/>
                </a:solidFill>
              </a:rPr>
              <a:t>Aquaponics</a:t>
            </a:r>
            <a:endParaRPr lang="en-US" b="1" dirty="0">
              <a:solidFill>
                <a:srgbClr val="FF0000"/>
              </a:solidFill>
            </a:endParaRPr>
          </a:p>
        </p:txBody>
      </p:sp>
      <p:sp>
        <p:nvSpPr>
          <p:cNvPr id="3" name="Content Placeholder 2"/>
          <p:cNvSpPr>
            <a:spLocks noGrp="1"/>
          </p:cNvSpPr>
          <p:nvPr>
            <p:ph idx="1"/>
          </p:nvPr>
        </p:nvSpPr>
        <p:spPr>
          <a:xfrm>
            <a:off x="628650" y="1825625"/>
            <a:ext cx="7886700" cy="3162011"/>
          </a:xfrm>
        </p:spPr>
        <p:txBody>
          <a:bodyPr>
            <a:normAutofit/>
          </a:bodyPr>
          <a:lstStyle/>
          <a:p>
            <a:r>
              <a:rPr lang="en-US" dirty="0" smtClean="0"/>
              <a:t>Flooding - Mechanical (Don’t overfill tank level!)</a:t>
            </a:r>
            <a:endParaRPr lang="en-US" dirty="0"/>
          </a:p>
          <a:p>
            <a:r>
              <a:rPr lang="en-US" dirty="0" smtClean="0"/>
              <a:t>Flooding, </a:t>
            </a:r>
            <a:r>
              <a:rPr lang="en-US" dirty="0"/>
              <a:t>D</a:t>
            </a:r>
            <a:r>
              <a:rPr lang="en-US" dirty="0" smtClean="0"/>
              <a:t>rying Out - Electrical</a:t>
            </a:r>
          </a:p>
          <a:p>
            <a:r>
              <a:rPr lang="en-US" dirty="0" smtClean="0"/>
              <a:t>Dependent on nitrification (This takes time!)</a:t>
            </a:r>
          </a:p>
          <a:p>
            <a:r>
              <a:rPr lang="en-US" dirty="0" smtClean="0"/>
              <a:t>Dependent on external power source</a:t>
            </a:r>
          </a:p>
          <a:p>
            <a:r>
              <a:rPr lang="en-US" dirty="0" smtClean="0"/>
              <a:t>Fish-keeping maintenance – Feeding, pH, ammonia</a:t>
            </a:r>
          </a:p>
          <a:p>
            <a:endParaRPr lang="en-US" dirty="0" smtClean="0"/>
          </a:p>
        </p:txBody>
      </p:sp>
    </p:spTree>
    <p:extLst>
      <p:ext uri="{BB962C8B-B14F-4D97-AF65-F5344CB8AC3E}">
        <p14:creationId xmlns:p14="http://schemas.microsoft.com/office/powerpoint/2010/main" val="1408503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8200" y="1092946"/>
            <a:ext cx="7467600" cy="5765054"/>
          </a:xfrm>
          <a:prstGeom prst="rect">
            <a:avLst/>
          </a:prstGeom>
        </p:spPr>
      </p:pic>
      <p:sp>
        <p:nvSpPr>
          <p:cNvPr id="3" name="Title 1"/>
          <p:cNvSpPr>
            <a:spLocks noGrp="1"/>
          </p:cNvSpPr>
          <p:nvPr>
            <p:ph type="title"/>
          </p:nvPr>
        </p:nvSpPr>
        <p:spPr>
          <a:xfrm>
            <a:off x="289560" y="213360"/>
            <a:ext cx="4495800" cy="735012"/>
          </a:xfrm>
        </p:spPr>
        <p:txBody>
          <a:bodyPr>
            <a:normAutofit fontScale="90000"/>
          </a:bodyPr>
          <a:lstStyle/>
          <a:p>
            <a:r>
              <a:rPr lang="en-US" sz="3600" b="1" dirty="0" smtClean="0">
                <a:solidFill>
                  <a:srgbClr val="0000FF"/>
                </a:solidFill>
              </a:rPr>
              <a:t>Growing Bed (aerial view)</a:t>
            </a:r>
            <a:endParaRPr lang="en-US" sz="3600" b="1" dirty="0">
              <a:solidFill>
                <a:srgbClr val="0000FF"/>
              </a:solidFill>
            </a:endParaRPr>
          </a:p>
        </p:txBody>
      </p:sp>
    </p:spTree>
    <p:extLst>
      <p:ext uri="{BB962C8B-B14F-4D97-AF65-F5344CB8AC3E}">
        <p14:creationId xmlns:p14="http://schemas.microsoft.com/office/powerpoint/2010/main" val="380426854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2960" y="2382153"/>
            <a:ext cx="8031480" cy="4315533"/>
          </a:xfrm>
          <a:prstGeom prst="rect">
            <a:avLst/>
          </a:prstGeom>
        </p:spPr>
      </p:pic>
      <p:sp>
        <p:nvSpPr>
          <p:cNvPr id="6" name="Title 1"/>
          <p:cNvSpPr>
            <a:spLocks noGrp="1"/>
          </p:cNvSpPr>
          <p:nvPr>
            <p:ph type="title"/>
          </p:nvPr>
        </p:nvSpPr>
        <p:spPr>
          <a:xfrm>
            <a:off x="228600" y="213360"/>
            <a:ext cx="4495800" cy="735012"/>
          </a:xfrm>
        </p:spPr>
        <p:txBody>
          <a:bodyPr>
            <a:normAutofit fontScale="90000"/>
          </a:bodyPr>
          <a:lstStyle/>
          <a:p>
            <a:r>
              <a:rPr lang="en-US" sz="3600" b="1" dirty="0" smtClean="0">
                <a:solidFill>
                  <a:srgbClr val="0000FF"/>
                </a:solidFill>
              </a:rPr>
              <a:t>Growing Bed (side view)</a:t>
            </a:r>
            <a:endParaRPr lang="en-US" sz="3600" b="1" dirty="0">
              <a:solidFill>
                <a:srgbClr val="0000FF"/>
              </a:solidFill>
            </a:endParaRPr>
          </a:p>
        </p:txBody>
      </p:sp>
    </p:spTree>
    <p:extLst>
      <p:ext uri="{BB962C8B-B14F-4D97-AF65-F5344CB8AC3E}">
        <p14:creationId xmlns:p14="http://schemas.microsoft.com/office/powerpoint/2010/main" val="341007708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94559" y="1105152"/>
            <a:ext cx="5234309" cy="5752848"/>
          </a:xfrm>
          <a:prstGeom prst="rect">
            <a:avLst/>
          </a:prstGeom>
        </p:spPr>
      </p:pic>
      <p:sp>
        <p:nvSpPr>
          <p:cNvPr id="5" name="Title 1"/>
          <p:cNvSpPr>
            <a:spLocks noGrp="1"/>
          </p:cNvSpPr>
          <p:nvPr>
            <p:ph type="title"/>
          </p:nvPr>
        </p:nvSpPr>
        <p:spPr>
          <a:xfrm>
            <a:off x="315913" y="167640"/>
            <a:ext cx="3585527" cy="594360"/>
          </a:xfrm>
        </p:spPr>
        <p:txBody>
          <a:bodyPr>
            <a:normAutofit/>
          </a:bodyPr>
          <a:lstStyle/>
          <a:p>
            <a:r>
              <a:rPr lang="en-US" sz="3600" b="1" dirty="0" smtClean="0">
                <a:solidFill>
                  <a:srgbClr val="0000FF"/>
                </a:solidFill>
              </a:rPr>
              <a:t>Support Stand</a:t>
            </a:r>
            <a:endParaRPr lang="en-US" sz="3600" b="1" dirty="0">
              <a:solidFill>
                <a:srgbClr val="0000FF"/>
              </a:solidFill>
            </a:endParaRPr>
          </a:p>
        </p:txBody>
      </p:sp>
    </p:spTree>
    <p:extLst>
      <p:ext uri="{BB962C8B-B14F-4D97-AF65-F5344CB8AC3E}">
        <p14:creationId xmlns:p14="http://schemas.microsoft.com/office/powerpoint/2010/main" val="339780761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89782" y="1280160"/>
            <a:ext cx="4516607" cy="5577840"/>
          </a:xfrm>
          <a:prstGeom prst="rect">
            <a:avLst/>
          </a:prstGeom>
        </p:spPr>
      </p:pic>
      <p:sp>
        <p:nvSpPr>
          <p:cNvPr id="6" name="Title 1"/>
          <p:cNvSpPr>
            <a:spLocks noGrp="1"/>
          </p:cNvSpPr>
          <p:nvPr>
            <p:ph type="title"/>
          </p:nvPr>
        </p:nvSpPr>
        <p:spPr>
          <a:xfrm>
            <a:off x="315913" y="320040"/>
            <a:ext cx="8523287" cy="655320"/>
          </a:xfrm>
        </p:spPr>
        <p:txBody>
          <a:bodyPr>
            <a:normAutofit/>
          </a:bodyPr>
          <a:lstStyle/>
          <a:p>
            <a:r>
              <a:rPr lang="en-US" sz="2800" b="1" dirty="0" err="1" smtClean="0">
                <a:solidFill>
                  <a:srgbClr val="0000FF"/>
                </a:solidFill>
              </a:rPr>
              <a:t>Aquaponic</a:t>
            </a:r>
            <a:r>
              <a:rPr lang="en-US" sz="2800" b="1" dirty="0" smtClean="0">
                <a:solidFill>
                  <a:srgbClr val="0000FF"/>
                </a:solidFill>
              </a:rPr>
              <a:t> Unit = Growing Bed + Shelving + Support Stand</a:t>
            </a:r>
            <a:endParaRPr lang="en-US" sz="2800" b="1" dirty="0">
              <a:solidFill>
                <a:srgbClr val="0000FF"/>
              </a:solidFill>
            </a:endParaRPr>
          </a:p>
        </p:txBody>
      </p:sp>
    </p:spTree>
    <p:extLst>
      <p:ext uri="{BB962C8B-B14F-4D97-AF65-F5344CB8AC3E}">
        <p14:creationId xmlns:p14="http://schemas.microsoft.com/office/powerpoint/2010/main" val="15064013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s://fbcdn-sphotos-b-a.akamaihd.net/hphotos-ak-xfa1/v/t1.0-9/216729_10152697178365481_1761880468_n.jpg?oh=aba0600f15fa3a365f5be81024fd7449&amp;oe=54BA6877&amp;__gda__=1421396856_92719083cd3f68e08e2fdfc2604d408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439"/>
            <a:ext cx="3353420" cy="4471227"/>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https://fbcdn-sphotos-c-a.akamaihd.net/hphotos-ak-prn2/v/t1.0-9/564635_10152697178630481_343166513_n.jpg?oh=38608500b46cdb43b79e2b14d41705fe&amp;oe=54BCCCBF&amp;__gda__=1425557269_d9ae50f1d4b72998a8bc8f2ce4a9476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9238" y="3099073"/>
            <a:ext cx="3034668" cy="4046225"/>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https://fbcdn-sphotos-e-a.akamaihd.net/hphotos-ak-xaf1/v/t1.0-9/527740_10152697178735481_558939928_n.jpg?oh=2e2ab66c66003ae09263d97a6d938af4&amp;oe=54C061E5&amp;__gda__=1421523254_dd28180f7b2f2fc50002e381edef321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94869" y="-129914"/>
            <a:ext cx="2849715" cy="3799621"/>
          </a:xfrm>
          <a:prstGeom prst="rect">
            <a:avLst/>
          </a:prstGeom>
          <a:noFill/>
          <a:extLst>
            <a:ext uri="{909E8E84-426E-40DD-AFC4-6F175D3DCCD1}">
              <a14:hiddenFill xmlns:a14="http://schemas.microsoft.com/office/drawing/2010/main">
                <a:solidFill>
                  <a:srgbClr val="FFFFFF"/>
                </a:solidFill>
              </a14:hiddenFill>
            </a:ext>
          </a:extLst>
        </p:spPr>
      </p:pic>
      <p:pic>
        <p:nvPicPr>
          <p:cNvPr id="8200" name="Picture 8" descr="https://scontent-b-lga.xx.fbcdn.net/hphotos-xfa1/v/t1.0-9/299127_10152697179020481_2074600238_n.jpg?oh=0b8b523a738a2e10ddc94d2bf8162b3d&amp;oe=54C3380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92943" y="3528040"/>
            <a:ext cx="4251057" cy="318829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3596" y="6347001"/>
            <a:ext cx="1353447" cy="369332"/>
          </a:xfrm>
          <a:prstGeom prst="rect">
            <a:avLst/>
          </a:prstGeom>
          <a:noFill/>
        </p:spPr>
        <p:txBody>
          <a:bodyPr wrap="none" rtlCol="0">
            <a:spAutoFit/>
          </a:bodyPr>
          <a:lstStyle/>
          <a:p>
            <a:r>
              <a:rPr lang="en-US" dirty="0" smtClean="0"/>
              <a:t>Winter 2012</a:t>
            </a:r>
            <a:endParaRPr lang="en-US" dirty="0"/>
          </a:p>
        </p:txBody>
      </p:sp>
    </p:spTree>
    <p:extLst>
      <p:ext uri="{BB962C8B-B14F-4D97-AF65-F5344CB8AC3E}">
        <p14:creationId xmlns:p14="http://schemas.microsoft.com/office/powerpoint/2010/main" val="2806811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19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19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2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 descr="https://fbcdn-sphotos-g-a.akamaihd.net/hphotos-ak-xaf1/v/t1.0-9/p417x417/150471_10152697179245481_1362027311_n.jpg?oh=c944722a53e6fffe5583be178119e5d3&amp;oe=54AB596C&amp;__gda__=1422231261_303450bcc91d600c43e94fea4fbb255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3354" y="0"/>
            <a:ext cx="3284113" cy="437881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12" descr="https://scontent-a-lga.xx.fbcdn.net/hphotos-prn2/v/t1.0-9/45617_10152699009535481_2119977488_n.jpg?oh=28e956d86bbb432ef6ee392c937a3882&amp;oe=54B83A5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34816" y="1712444"/>
            <a:ext cx="3859167" cy="514555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14" descr="https://scontent-a-lga.xx.fbcdn.net/hphotos-frc3/v/t1.0-9/6586_10152699009530481_1729631633_n.jpg?oh=85edbc8fcbe8b45fadf497f66514d9cd&amp;oe=54C933C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63673" y="7207"/>
            <a:ext cx="3580327" cy="477377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3596" y="6347001"/>
            <a:ext cx="1353447" cy="369332"/>
          </a:xfrm>
          <a:prstGeom prst="rect">
            <a:avLst/>
          </a:prstGeom>
          <a:noFill/>
        </p:spPr>
        <p:txBody>
          <a:bodyPr wrap="none" rtlCol="0">
            <a:spAutoFit/>
          </a:bodyPr>
          <a:lstStyle/>
          <a:p>
            <a:r>
              <a:rPr lang="en-US" dirty="0" smtClean="0"/>
              <a:t>Winter 2012</a:t>
            </a:r>
            <a:endParaRPr lang="en-US" dirty="0"/>
          </a:p>
        </p:txBody>
      </p:sp>
      <p:sp>
        <p:nvSpPr>
          <p:cNvPr id="6" name="TextBox 5"/>
          <p:cNvSpPr txBox="1"/>
          <p:nvPr/>
        </p:nvSpPr>
        <p:spPr>
          <a:xfrm>
            <a:off x="3935449" y="162046"/>
            <a:ext cx="1405000" cy="646331"/>
          </a:xfrm>
          <a:prstGeom prst="rect">
            <a:avLst/>
          </a:prstGeom>
          <a:noFill/>
        </p:spPr>
        <p:txBody>
          <a:bodyPr wrap="none" rtlCol="0">
            <a:spAutoFit/>
          </a:bodyPr>
          <a:lstStyle/>
          <a:p>
            <a:r>
              <a:rPr lang="en-US" dirty="0" smtClean="0">
                <a:solidFill>
                  <a:srgbClr val="FF0000"/>
                </a:solidFill>
              </a:rPr>
              <a:t>DYI Overflow</a:t>
            </a:r>
          </a:p>
          <a:p>
            <a:r>
              <a:rPr lang="en-US" dirty="0" smtClean="0">
                <a:solidFill>
                  <a:srgbClr val="FF0000"/>
                </a:solidFill>
              </a:rPr>
              <a:t>Check </a:t>
            </a:r>
            <a:endParaRPr lang="en-US" dirty="0">
              <a:solidFill>
                <a:srgbClr val="FF0000"/>
              </a:solidFill>
            </a:endParaRPr>
          </a:p>
        </p:txBody>
      </p:sp>
      <p:cxnSp>
        <p:nvCxnSpPr>
          <p:cNvPr id="8" name="Straight Arrow Connector 7"/>
          <p:cNvCxnSpPr/>
          <p:nvPr/>
        </p:nvCxnSpPr>
        <p:spPr>
          <a:xfrm>
            <a:off x="4815068" y="671332"/>
            <a:ext cx="1319514" cy="1122744"/>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56578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1692" y="237535"/>
            <a:ext cx="7886700" cy="1325563"/>
          </a:xfrm>
        </p:spPr>
        <p:txBody>
          <a:bodyPr/>
          <a:lstStyle/>
          <a:p>
            <a:pPr algn="ctr"/>
            <a:r>
              <a:rPr lang="en-US" dirty="0" smtClean="0"/>
              <a:t>Outline</a:t>
            </a:r>
            <a:endParaRPr lang="en-US" dirty="0"/>
          </a:p>
        </p:txBody>
      </p:sp>
      <p:sp>
        <p:nvSpPr>
          <p:cNvPr id="3" name="Content Placeholder 2"/>
          <p:cNvSpPr>
            <a:spLocks noGrp="1"/>
          </p:cNvSpPr>
          <p:nvPr>
            <p:ph idx="1"/>
          </p:nvPr>
        </p:nvSpPr>
        <p:spPr>
          <a:xfrm>
            <a:off x="411480" y="1825625"/>
            <a:ext cx="8610600" cy="4351338"/>
          </a:xfrm>
        </p:spPr>
        <p:txBody>
          <a:bodyPr/>
          <a:lstStyle/>
          <a:p>
            <a:r>
              <a:rPr lang="en-US" dirty="0" smtClean="0"/>
              <a:t>Learning Goals</a:t>
            </a:r>
          </a:p>
          <a:p>
            <a:r>
              <a:rPr lang="en-US" dirty="0" smtClean="0"/>
              <a:t>Sustainability: Ecological Context and “Practical” Science</a:t>
            </a:r>
          </a:p>
          <a:p>
            <a:r>
              <a:rPr lang="en-US" dirty="0" err="1" smtClean="0"/>
              <a:t>Aquaponics</a:t>
            </a:r>
            <a:r>
              <a:rPr lang="en-US" dirty="0" smtClean="0"/>
              <a:t>: Underlying Biology</a:t>
            </a:r>
          </a:p>
          <a:p>
            <a:r>
              <a:rPr lang="en-US" dirty="0" err="1" smtClean="0"/>
              <a:t>Aquaponics</a:t>
            </a:r>
            <a:r>
              <a:rPr lang="en-US" dirty="0" smtClean="0"/>
              <a:t>: Engineering Principles</a:t>
            </a:r>
          </a:p>
          <a:p>
            <a:r>
              <a:rPr lang="en-US" dirty="0" smtClean="0"/>
              <a:t>In-class Applications of </a:t>
            </a:r>
            <a:r>
              <a:rPr lang="en-US" dirty="0" err="1" smtClean="0"/>
              <a:t>Aquaponics</a:t>
            </a:r>
            <a:endParaRPr lang="en-US" dirty="0" smtClean="0"/>
          </a:p>
          <a:p>
            <a:r>
              <a:rPr lang="en-US" dirty="0" smtClean="0"/>
              <a:t>Extension activities using an </a:t>
            </a:r>
            <a:r>
              <a:rPr lang="en-US" dirty="0" err="1" smtClean="0"/>
              <a:t>Aquaponics</a:t>
            </a:r>
            <a:r>
              <a:rPr lang="en-US" dirty="0" smtClean="0"/>
              <a:t> unit</a:t>
            </a:r>
          </a:p>
          <a:p>
            <a:r>
              <a:rPr lang="en-US" dirty="0" smtClean="0"/>
              <a:t>Discoveries</a:t>
            </a:r>
            <a:endParaRPr lang="en-US" dirty="0"/>
          </a:p>
        </p:txBody>
      </p:sp>
    </p:spTree>
    <p:extLst>
      <p:ext uri="{BB962C8B-B14F-4D97-AF65-F5344CB8AC3E}">
        <p14:creationId xmlns:p14="http://schemas.microsoft.com/office/powerpoint/2010/main" val="379578834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00250" y="0"/>
            <a:ext cx="5143499" cy="6858000"/>
          </a:xfrm>
          <a:prstGeom prst="rect">
            <a:avLst/>
          </a:prstGeom>
        </p:spPr>
      </p:pic>
      <p:sp>
        <p:nvSpPr>
          <p:cNvPr id="3" name="TextBox 2"/>
          <p:cNvSpPr txBox="1"/>
          <p:nvPr/>
        </p:nvSpPr>
        <p:spPr>
          <a:xfrm>
            <a:off x="43596" y="6347001"/>
            <a:ext cx="1353447" cy="369332"/>
          </a:xfrm>
          <a:prstGeom prst="rect">
            <a:avLst/>
          </a:prstGeom>
          <a:noFill/>
        </p:spPr>
        <p:txBody>
          <a:bodyPr wrap="none" rtlCol="0">
            <a:spAutoFit/>
          </a:bodyPr>
          <a:lstStyle/>
          <a:p>
            <a:r>
              <a:rPr lang="en-US" dirty="0" smtClean="0"/>
              <a:t>Winter 2012</a:t>
            </a:r>
            <a:endParaRPr lang="en-US" dirty="0"/>
          </a:p>
        </p:txBody>
      </p:sp>
      <p:sp>
        <p:nvSpPr>
          <p:cNvPr id="4" name="TextBox 3"/>
          <p:cNvSpPr txBox="1"/>
          <p:nvPr/>
        </p:nvSpPr>
        <p:spPr>
          <a:xfrm>
            <a:off x="2173842" y="254643"/>
            <a:ext cx="4881529" cy="369332"/>
          </a:xfrm>
          <a:prstGeom prst="rect">
            <a:avLst/>
          </a:prstGeom>
          <a:noFill/>
        </p:spPr>
        <p:txBody>
          <a:bodyPr wrap="none" rtlCol="0">
            <a:spAutoFit/>
          </a:bodyPr>
          <a:lstStyle/>
          <a:p>
            <a:r>
              <a:rPr lang="en-US" b="1" dirty="0" smtClean="0">
                <a:solidFill>
                  <a:srgbClr val="FFFF00"/>
                </a:solidFill>
              </a:rPr>
              <a:t>Nyack College’s Flood-and-Drain </a:t>
            </a:r>
            <a:r>
              <a:rPr lang="en-US" b="1" dirty="0" err="1" smtClean="0">
                <a:solidFill>
                  <a:srgbClr val="FFFF00"/>
                </a:solidFill>
              </a:rPr>
              <a:t>Aquaponics</a:t>
            </a:r>
            <a:r>
              <a:rPr lang="en-US" b="1" dirty="0" smtClean="0">
                <a:solidFill>
                  <a:srgbClr val="FFFF00"/>
                </a:solidFill>
              </a:rPr>
              <a:t> Unit</a:t>
            </a:r>
            <a:endParaRPr lang="en-US" b="1" dirty="0">
              <a:solidFill>
                <a:srgbClr val="FFFF00"/>
              </a:solidFill>
            </a:endParaRPr>
          </a:p>
        </p:txBody>
      </p:sp>
    </p:spTree>
    <p:extLst>
      <p:ext uri="{BB962C8B-B14F-4D97-AF65-F5344CB8AC3E}">
        <p14:creationId xmlns:p14="http://schemas.microsoft.com/office/powerpoint/2010/main" val="296434584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1692" y="237535"/>
            <a:ext cx="7886700" cy="1325563"/>
          </a:xfrm>
        </p:spPr>
        <p:txBody>
          <a:bodyPr/>
          <a:lstStyle/>
          <a:p>
            <a:pPr algn="ctr"/>
            <a:r>
              <a:rPr lang="en-US" dirty="0" smtClean="0"/>
              <a:t>Outline</a:t>
            </a:r>
            <a:endParaRPr lang="en-US" dirty="0"/>
          </a:p>
        </p:txBody>
      </p:sp>
      <p:sp>
        <p:nvSpPr>
          <p:cNvPr id="3" name="Content Placeholder 2"/>
          <p:cNvSpPr>
            <a:spLocks noGrp="1"/>
          </p:cNvSpPr>
          <p:nvPr>
            <p:ph idx="1"/>
          </p:nvPr>
        </p:nvSpPr>
        <p:spPr>
          <a:xfrm>
            <a:off x="411480" y="1825625"/>
            <a:ext cx="8610600" cy="4351338"/>
          </a:xfrm>
        </p:spPr>
        <p:txBody>
          <a:bodyPr/>
          <a:lstStyle/>
          <a:p>
            <a:r>
              <a:rPr lang="en-US" dirty="0" smtClean="0">
                <a:solidFill>
                  <a:schemeClr val="bg1">
                    <a:lumMod val="95000"/>
                  </a:schemeClr>
                </a:solidFill>
              </a:rPr>
              <a:t>Learning Goals</a:t>
            </a:r>
          </a:p>
          <a:p>
            <a:r>
              <a:rPr lang="en-US" dirty="0" smtClean="0">
                <a:solidFill>
                  <a:schemeClr val="bg1">
                    <a:lumMod val="95000"/>
                  </a:schemeClr>
                </a:solidFill>
              </a:rPr>
              <a:t>Sustainability: Ecological Context and “Practical” Science</a:t>
            </a:r>
          </a:p>
          <a:p>
            <a:r>
              <a:rPr lang="en-US" dirty="0" err="1" smtClean="0">
                <a:solidFill>
                  <a:schemeClr val="bg1">
                    <a:lumMod val="95000"/>
                  </a:schemeClr>
                </a:solidFill>
              </a:rPr>
              <a:t>Aquaponics</a:t>
            </a:r>
            <a:r>
              <a:rPr lang="en-US" dirty="0" smtClean="0">
                <a:solidFill>
                  <a:schemeClr val="bg1">
                    <a:lumMod val="95000"/>
                  </a:schemeClr>
                </a:solidFill>
              </a:rPr>
              <a:t>: Underlying Biology</a:t>
            </a:r>
          </a:p>
          <a:p>
            <a:r>
              <a:rPr lang="en-US" dirty="0" err="1" smtClean="0">
                <a:solidFill>
                  <a:schemeClr val="bg1">
                    <a:lumMod val="95000"/>
                  </a:schemeClr>
                </a:solidFill>
              </a:rPr>
              <a:t>Aquaponics</a:t>
            </a:r>
            <a:r>
              <a:rPr lang="en-US" dirty="0" smtClean="0">
                <a:solidFill>
                  <a:schemeClr val="bg1">
                    <a:lumMod val="95000"/>
                  </a:schemeClr>
                </a:solidFill>
              </a:rPr>
              <a:t>: Engineering Principles</a:t>
            </a:r>
          </a:p>
          <a:p>
            <a:r>
              <a:rPr lang="en-US" dirty="0" smtClean="0"/>
              <a:t>In-class Applications of </a:t>
            </a:r>
            <a:r>
              <a:rPr lang="en-US" dirty="0" err="1" smtClean="0"/>
              <a:t>Aquaponics</a:t>
            </a:r>
            <a:endParaRPr lang="en-US" dirty="0" smtClean="0"/>
          </a:p>
          <a:p>
            <a:r>
              <a:rPr lang="en-US" dirty="0" smtClean="0">
                <a:solidFill>
                  <a:schemeClr val="bg1">
                    <a:lumMod val="95000"/>
                  </a:schemeClr>
                </a:solidFill>
              </a:rPr>
              <a:t>Extension activities using an </a:t>
            </a:r>
            <a:r>
              <a:rPr lang="en-US" dirty="0" err="1" smtClean="0">
                <a:solidFill>
                  <a:schemeClr val="bg1">
                    <a:lumMod val="95000"/>
                  </a:schemeClr>
                </a:solidFill>
              </a:rPr>
              <a:t>Aquaponics</a:t>
            </a:r>
            <a:r>
              <a:rPr lang="en-US" dirty="0" smtClean="0">
                <a:solidFill>
                  <a:schemeClr val="bg1">
                    <a:lumMod val="95000"/>
                  </a:schemeClr>
                </a:solidFill>
              </a:rPr>
              <a:t> unit</a:t>
            </a:r>
          </a:p>
          <a:p>
            <a:r>
              <a:rPr lang="en-US" dirty="0" smtClean="0">
                <a:solidFill>
                  <a:schemeClr val="bg1">
                    <a:lumMod val="95000"/>
                  </a:schemeClr>
                </a:solidFill>
              </a:rPr>
              <a:t>Discoveries</a:t>
            </a:r>
            <a:endParaRPr lang="en-US" dirty="0">
              <a:solidFill>
                <a:schemeClr val="bg1">
                  <a:lumMod val="95000"/>
                </a:schemeClr>
              </a:solidFill>
            </a:endParaRPr>
          </a:p>
        </p:txBody>
      </p:sp>
    </p:spTree>
    <p:extLst>
      <p:ext uri="{BB962C8B-B14F-4D97-AF65-F5344CB8AC3E}">
        <p14:creationId xmlns:p14="http://schemas.microsoft.com/office/powerpoint/2010/main" val="158708142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76200"/>
            <a:ext cx="7772400" cy="989833"/>
          </a:xfrm>
        </p:spPr>
        <p:txBody>
          <a:bodyPr/>
          <a:lstStyle/>
          <a:p>
            <a:r>
              <a:rPr lang="en-US" dirty="0" smtClean="0"/>
              <a:t>Aquaponics, the plants</a:t>
            </a:r>
            <a:endParaRPr lang="en-US" dirty="0"/>
          </a:p>
        </p:txBody>
      </p:sp>
      <p:sp>
        <p:nvSpPr>
          <p:cNvPr id="5" name="TextBox 4"/>
          <p:cNvSpPr txBox="1"/>
          <p:nvPr/>
        </p:nvSpPr>
        <p:spPr>
          <a:xfrm>
            <a:off x="413918" y="1285255"/>
            <a:ext cx="5003549" cy="461665"/>
          </a:xfrm>
          <a:prstGeom prst="rect">
            <a:avLst/>
          </a:prstGeom>
          <a:noFill/>
        </p:spPr>
        <p:txBody>
          <a:bodyPr wrap="none" rtlCol="0">
            <a:spAutoFit/>
          </a:bodyPr>
          <a:lstStyle/>
          <a:p>
            <a:r>
              <a:rPr lang="en-US" sz="2400" dirty="0" smtClean="0"/>
              <a:t>Beans - </a:t>
            </a:r>
            <a:r>
              <a:rPr lang="en-US" sz="2400" b="1" i="1" dirty="0" err="1" smtClean="0"/>
              <a:t>Phaseolus</a:t>
            </a:r>
            <a:r>
              <a:rPr lang="en-US" sz="2400" b="1" i="1" dirty="0" smtClean="0"/>
              <a:t> vulgaris </a:t>
            </a:r>
            <a:r>
              <a:rPr lang="en-US" sz="2400" b="1" dirty="0" smtClean="0"/>
              <a:t>L.</a:t>
            </a:r>
            <a:r>
              <a:rPr lang="en-US" sz="2400" b="1" i="1" dirty="0" smtClean="0"/>
              <a:t>, </a:t>
            </a:r>
            <a:r>
              <a:rPr lang="en-US" sz="2400" i="1" dirty="0" err="1" smtClean="0"/>
              <a:t>Fabacea</a:t>
            </a:r>
            <a:endParaRPr lang="en-US" sz="2400" i="1" dirty="0"/>
          </a:p>
        </p:txBody>
      </p:sp>
      <p:sp>
        <p:nvSpPr>
          <p:cNvPr id="6" name="TextBox 5"/>
          <p:cNvSpPr txBox="1"/>
          <p:nvPr/>
        </p:nvSpPr>
        <p:spPr>
          <a:xfrm>
            <a:off x="413918" y="1861636"/>
            <a:ext cx="5126660" cy="2308324"/>
          </a:xfrm>
          <a:prstGeom prst="rect">
            <a:avLst/>
          </a:prstGeom>
          <a:noFill/>
        </p:spPr>
        <p:txBody>
          <a:bodyPr wrap="none" rtlCol="0">
            <a:spAutoFit/>
          </a:bodyPr>
          <a:lstStyle/>
          <a:p>
            <a:r>
              <a:rPr lang="en-US" dirty="0" smtClean="0"/>
              <a:t>-     </a:t>
            </a:r>
            <a:r>
              <a:rPr lang="en-US" sz="2400" dirty="0" smtClean="0"/>
              <a:t>Herbaceous annual fast growers</a:t>
            </a:r>
          </a:p>
          <a:p>
            <a:r>
              <a:rPr lang="en-US" sz="2400" dirty="0" smtClean="0"/>
              <a:t>-    Seed and fruit edible</a:t>
            </a:r>
          </a:p>
          <a:p>
            <a:pPr marL="342900" indent="-342900">
              <a:buFontTx/>
              <a:buChar char="-"/>
            </a:pPr>
            <a:r>
              <a:rPr lang="en-US" sz="2400" dirty="0" smtClean="0"/>
              <a:t>Seed to flower in about 5 weeks</a:t>
            </a:r>
          </a:p>
          <a:p>
            <a:pPr marL="342900" indent="-342900">
              <a:buFontTx/>
              <a:buChar char="-"/>
            </a:pPr>
            <a:r>
              <a:rPr lang="en-US" sz="2400" dirty="0" smtClean="0"/>
              <a:t>Trifoliate leaf</a:t>
            </a:r>
          </a:p>
          <a:p>
            <a:pPr marL="342900" indent="-342900">
              <a:buFontTx/>
              <a:buChar char="-"/>
            </a:pPr>
            <a:r>
              <a:rPr lang="en-US" sz="2400" dirty="0" smtClean="0"/>
              <a:t>High nutrient needs</a:t>
            </a:r>
          </a:p>
          <a:p>
            <a:pPr marL="342900" indent="-342900">
              <a:buFontTx/>
              <a:buChar char="-"/>
            </a:pPr>
            <a:r>
              <a:rPr lang="en-US" sz="2400" dirty="0" smtClean="0"/>
              <a:t>Easy to tell if in Low N –Yellow leaves</a:t>
            </a:r>
            <a:endParaRPr lang="en-US" sz="2400" dirty="0"/>
          </a:p>
        </p:txBody>
      </p:sp>
      <p:pic>
        <p:nvPicPr>
          <p:cNvPr id="1026" name="Picture 2" descr="http://newfs.s3.amazonaws.com/taxon-images-1000s1000/Fabaceae/phaseolus-vulgaris-le-bwalters.jpg"/>
          <p:cNvPicPr>
            <a:picLocks noChangeAspect="1" noChangeArrowheads="1"/>
          </p:cNvPicPr>
          <p:nvPr/>
        </p:nvPicPr>
        <p:blipFill rotWithShape="1">
          <a:blip r:embed="rId2">
            <a:extLst>
              <a:ext uri="{28A0092B-C50C-407E-A947-70E740481C1C}">
                <a14:useLocalDpi xmlns:a14="http://schemas.microsoft.com/office/drawing/2010/main" val="0"/>
              </a:ext>
            </a:extLst>
          </a:blip>
          <a:srcRect l="3050" t="11456" r="33439" b="4256"/>
          <a:stretch/>
        </p:blipFill>
        <p:spPr bwMode="auto">
          <a:xfrm>
            <a:off x="6248400" y="1143000"/>
            <a:ext cx="2800978" cy="248448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newfs.s3.amazonaws.com/taxon-images-1000s1000/Fabaceae/phaseolus-vulgaris-fr-sbauer.jpg"/>
          <p:cNvPicPr>
            <a:picLocks noChangeAspect="1" noChangeArrowheads="1"/>
          </p:cNvPicPr>
          <p:nvPr/>
        </p:nvPicPr>
        <p:blipFill rotWithShape="1">
          <a:blip r:embed="rId3">
            <a:extLst>
              <a:ext uri="{28A0092B-C50C-407E-A947-70E740481C1C}">
                <a14:useLocalDpi xmlns:a14="http://schemas.microsoft.com/office/drawing/2010/main" val="0"/>
              </a:ext>
            </a:extLst>
          </a:blip>
          <a:srcRect l="15823" t="32482" r="17766" b="7206"/>
          <a:stretch/>
        </p:blipFill>
        <p:spPr bwMode="auto">
          <a:xfrm>
            <a:off x="263589" y="4786747"/>
            <a:ext cx="3328022" cy="201498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7473434" y="6581001"/>
            <a:ext cx="1575944" cy="276999"/>
          </a:xfrm>
          <a:prstGeom prst="rect">
            <a:avLst/>
          </a:prstGeom>
          <a:noFill/>
        </p:spPr>
        <p:txBody>
          <a:bodyPr wrap="none" rtlCol="0">
            <a:spAutoFit/>
          </a:bodyPr>
          <a:lstStyle/>
          <a:p>
            <a:r>
              <a:rPr lang="en-US" sz="1200" dirty="0" smtClean="0"/>
              <a:t>Photos from </a:t>
            </a:r>
            <a:r>
              <a:rPr lang="en-US" sz="1200" dirty="0" err="1" smtClean="0"/>
              <a:t>gobotany</a:t>
            </a:r>
            <a:endParaRPr lang="en-US" sz="1200" dirty="0"/>
          </a:p>
        </p:txBody>
      </p:sp>
      <p:pic>
        <p:nvPicPr>
          <p:cNvPr id="1031"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91112" y="3627484"/>
            <a:ext cx="2085975" cy="2190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2" name="Picture 8"/>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055" t="24121" r="6900" b="13170"/>
          <a:stretch/>
        </p:blipFill>
        <p:spPr bwMode="auto">
          <a:xfrm>
            <a:off x="3609188" y="4861058"/>
            <a:ext cx="3366090" cy="17199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8308839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Early development</a:t>
            </a:r>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834242"/>
            <a:ext cx="8440615" cy="5486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7139284" y="6581001"/>
            <a:ext cx="2004716" cy="276999"/>
          </a:xfrm>
          <a:prstGeom prst="rect">
            <a:avLst/>
          </a:prstGeom>
          <a:noFill/>
        </p:spPr>
        <p:txBody>
          <a:bodyPr wrap="none" rtlCol="0">
            <a:spAutoFit/>
          </a:bodyPr>
          <a:lstStyle/>
          <a:p>
            <a:r>
              <a:rPr lang="en-US" sz="1200" dirty="0" smtClean="0"/>
              <a:t>Image from www.buzzle.com</a:t>
            </a:r>
            <a:endParaRPr lang="en-US" sz="1200" dirty="0"/>
          </a:p>
        </p:txBody>
      </p:sp>
    </p:spTree>
    <p:extLst>
      <p:ext uri="{BB962C8B-B14F-4D97-AF65-F5344CB8AC3E}">
        <p14:creationId xmlns:p14="http://schemas.microsoft.com/office/powerpoint/2010/main" val="15557976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25" y="25400"/>
            <a:ext cx="8642350" cy="680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8205792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Plant Measurements</a:t>
            </a:r>
            <a:endParaRPr lang="en-US" dirty="0"/>
          </a:p>
        </p:txBody>
      </p:sp>
      <p:sp>
        <p:nvSpPr>
          <p:cNvPr id="3" name="Content Placeholder 2"/>
          <p:cNvSpPr>
            <a:spLocks noGrp="1"/>
          </p:cNvSpPr>
          <p:nvPr>
            <p:ph idx="1"/>
          </p:nvPr>
        </p:nvSpPr>
        <p:spPr/>
        <p:txBody>
          <a:bodyPr>
            <a:normAutofit/>
          </a:bodyPr>
          <a:lstStyle/>
          <a:p>
            <a:r>
              <a:rPr lang="en-US" dirty="0" smtClean="0"/>
              <a:t>Length</a:t>
            </a:r>
          </a:p>
          <a:p>
            <a:r>
              <a:rPr lang="en-US" dirty="0" smtClean="0"/>
              <a:t>Leaf area, measured or estimated</a:t>
            </a:r>
          </a:p>
          <a:p>
            <a:r>
              <a:rPr lang="en-US" dirty="0" smtClean="0"/>
              <a:t>Total chlorophyll on leaves</a:t>
            </a:r>
          </a:p>
          <a:p>
            <a:r>
              <a:rPr lang="en-US" dirty="0" smtClean="0"/>
              <a:t>Flower number</a:t>
            </a:r>
          </a:p>
          <a:p>
            <a:r>
              <a:rPr lang="en-US" dirty="0" smtClean="0"/>
              <a:t>Seed pod length and mass</a:t>
            </a:r>
          </a:p>
          <a:p>
            <a:r>
              <a:rPr lang="en-US" dirty="0" smtClean="0"/>
              <a:t>Photosynthesis / Respiration </a:t>
            </a:r>
          </a:p>
          <a:p>
            <a:r>
              <a:rPr lang="en-US" dirty="0" smtClean="0"/>
              <a:t>Leaf area ratio</a:t>
            </a:r>
          </a:p>
          <a:p>
            <a:r>
              <a:rPr lang="en-US" dirty="0" smtClean="0"/>
              <a:t>Growth RGR</a:t>
            </a:r>
            <a:endParaRPr lang="en-US" dirty="0"/>
          </a:p>
        </p:txBody>
      </p:sp>
      <p:sp>
        <p:nvSpPr>
          <p:cNvPr id="4" name="TextBox 3"/>
          <p:cNvSpPr txBox="1"/>
          <p:nvPr/>
        </p:nvSpPr>
        <p:spPr>
          <a:xfrm>
            <a:off x="4254520" y="6529715"/>
            <a:ext cx="4889480" cy="261610"/>
          </a:xfrm>
          <a:prstGeom prst="rect">
            <a:avLst/>
          </a:prstGeom>
          <a:noFill/>
        </p:spPr>
        <p:txBody>
          <a:bodyPr wrap="none" rtlCol="0">
            <a:spAutoFit/>
          </a:bodyPr>
          <a:lstStyle/>
          <a:p>
            <a:r>
              <a:rPr lang="en-US" sz="1100" dirty="0" smtClean="0"/>
              <a:t>http://plantsinaction.science.uq.edu.au/edition1/?q=content/6-1-2-plant-biomass</a:t>
            </a:r>
            <a:endParaRPr lang="en-US" sz="1100" dirty="0"/>
          </a:p>
        </p:txBody>
      </p:sp>
    </p:spTree>
    <p:extLst>
      <p:ext uri="{BB962C8B-B14F-4D97-AF65-F5344CB8AC3E}">
        <p14:creationId xmlns:p14="http://schemas.microsoft.com/office/powerpoint/2010/main" val="48183700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Plant Biomass </a:t>
            </a:r>
            <a:endParaRPr lang="en-US" dirty="0"/>
          </a:p>
        </p:txBody>
      </p:sp>
      <p:pic>
        <p:nvPicPr>
          <p:cNvPr id="4098" name="Picture 2" descr="figu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7465" y="1397943"/>
            <a:ext cx="8934348" cy="492665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272333" y="6579543"/>
            <a:ext cx="4889480" cy="261610"/>
          </a:xfrm>
          <a:prstGeom prst="rect">
            <a:avLst/>
          </a:prstGeom>
          <a:noFill/>
        </p:spPr>
        <p:txBody>
          <a:bodyPr wrap="none" rtlCol="0">
            <a:spAutoFit/>
          </a:bodyPr>
          <a:lstStyle/>
          <a:p>
            <a:r>
              <a:rPr lang="en-US" sz="1100" dirty="0" smtClean="0"/>
              <a:t>http://plantsinaction.science.uq.edu.au/edition1/?q=content/6-1-2-plant-biomass</a:t>
            </a:r>
            <a:endParaRPr lang="en-US" sz="1100" dirty="0"/>
          </a:p>
        </p:txBody>
      </p:sp>
    </p:spTree>
    <p:extLst>
      <p:ext uri="{BB962C8B-B14F-4D97-AF65-F5344CB8AC3E}">
        <p14:creationId xmlns:p14="http://schemas.microsoft.com/office/powerpoint/2010/main" val="158454098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200496" y="0"/>
            <a:ext cx="4359791" cy="6846714"/>
          </a:xfrm>
          <a:prstGeom prst="rect">
            <a:avLst/>
          </a:prstGeom>
        </p:spPr>
      </p:pic>
    </p:spTree>
    <p:extLst>
      <p:ext uri="{BB962C8B-B14F-4D97-AF65-F5344CB8AC3E}">
        <p14:creationId xmlns:p14="http://schemas.microsoft.com/office/powerpoint/2010/main" val="126969414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948929"/>
            <a:ext cx="9144000" cy="4960141"/>
          </a:xfrm>
          <a:prstGeom prst="rect">
            <a:avLst/>
          </a:prstGeom>
        </p:spPr>
      </p:pic>
    </p:spTree>
    <p:extLst>
      <p:ext uri="{BB962C8B-B14F-4D97-AF65-F5344CB8AC3E}">
        <p14:creationId xmlns:p14="http://schemas.microsoft.com/office/powerpoint/2010/main" val="329249556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78652" y="0"/>
            <a:ext cx="5487365" cy="6858000"/>
          </a:xfrm>
          <a:prstGeom prst="rect">
            <a:avLst/>
          </a:prstGeom>
        </p:spPr>
      </p:pic>
      <p:sp>
        <p:nvSpPr>
          <p:cNvPr id="2" name="TextBox 1"/>
          <p:cNvSpPr txBox="1"/>
          <p:nvPr/>
        </p:nvSpPr>
        <p:spPr>
          <a:xfrm>
            <a:off x="265814" y="1318437"/>
            <a:ext cx="3838353" cy="830997"/>
          </a:xfrm>
          <a:prstGeom prst="rect">
            <a:avLst/>
          </a:prstGeom>
          <a:noFill/>
        </p:spPr>
        <p:txBody>
          <a:bodyPr wrap="square" rtlCol="0">
            <a:spAutoFit/>
          </a:bodyPr>
          <a:lstStyle/>
          <a:p>
            <a:r>
              <a:rPr lang="en-US" sz="2400" dirty="0" smtClean="0"/>
              <a:t>Leaf Number as a proxy for developmental growth?</a:t>
            </a:r>
            <a:endParaRPr lang="en-US" sz="2400" dirty="0"/>
          </a:p>
        </p:txBody>
      </p:sp>
      <p:sp>
        <p:nvSpPr>
          <p:cNvPr id="3" name="Rectangle 2"/>
          <p:cNvSpPr/>
          <p:nvPr/>
        </p:nvSpPr>
        <p:spPr>
          <a:xfrm>
            <a:off x="3943350" y="6596390"/>
            <a:ext cx="5200650" cy="261610"/>
          </a:xfrm>
          <a:prstGeom prst="rect">
            <a:avLst/>
          </a:prstGeom>
        </p:spPr>
        <p:txBody>
          <a:bodyPr wrap="square">
            <a:spAutoFit/>
          </a:bodyPr>
          <a:lstStyle/>
          <a:p>
            <a:r>
              <a:rPr lang="en-US" sz="1100" dirty="0">
                <a:ea typeface="Calibri" panose="020F0502020204030204" pitchFamily="34" charset="0"/>
              </a:rPr>
              <a:t>Image adapted from </a:t>
            </a:r>
            <a:r>
              <a:rPr lang="en-US" sz="1100" dirty="0">
                <a:ea typeface="Calibri" panose="020F0502020204030204" pitchFamily="34" charset="0"/>
                <a:cs typeface="Times New Roman" panose="02020603050405020304" pitchFamily="18" charset="0"/>
              </a:rPr>
              <a:t>http://ohhs.ohsd.nt/~brick/pla/images/plai_seeds_dicots_bean.jpg</a:t>
            </a:r>
            <a:endParaRPr lang="en-US" sz="1100" dirty="0"/>
          </a:p>
        </p:txBody>
      </p:sp>
    </p:spTree>
    <p:extLst>
      <p:ext uri="{BB962C8B-B14F-4D97-AF65-F5344CB8AC3E}">
        <p14:creationId xmlns:p14="http://schemas.microsoft.com/office/powerpoint/2010/main" val="19074740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82" y="0"/>
            <a:ext cx="3487848" cy="361914"/>
          </a:xfrm>
        </p:spPr>
        <p:txBody>
          <a:bodyPr>
            <a:noAutofit/>
          </a:bodyPr>
          <a:lstStyle/>
          <a:p>
            <a:r>
              <a:rPr lang="en-US" sz="2800" b="1" dirty="0" smtClean="0"/>
              <a:t>Learning Goals</a:t>
            </a:r>
            <a:endParaRPr lang="en-US" sz="2800" b="1" dirty="0"/>
          </a:p>
        </p:txBody>
      </p:sp>
      <p:sp>
        <p:nvSpPr>
          <p:cNvPr id="3" name="Content Placeholder 2"/>
          <p:cNvSpPr>
            <a:spLocks noGrp="1"/>
          </p:cNvSpPr>
          <p:nvPr>
            <p:ph idx="1"/>
          </p:nvPr>
        </p:nvSpPr>
        <p:spPr>
          <a:xfrm>
            <a:off x="136336" y="450046"/>
            <a:ext cx="8368952" cy="3606029"/>
          </a:xfrm>
        </p:spPr>
        <p:txBody>
          <a:bodyPr>
            <a:noAutofit/>
          </a:bodyPr>
          <a:lstStyle/>
          <a:p>
            <a:r>
              <a:rPr lang="en-US" sz="1800" dirty="0"/>
              <a:t>U</a:t>
            </a:r>
            <a:r>
              <a:rPr lang="en-US" sz="1800" dirty="0" smtClean="0"/>
              <a:t>nderstand </a:t>
            </a:r>
            <a:r>
              <a:rPr lang="en-US" sz="1800" dirty="0"/>
              <a:t>the </a:t>
            </a:r>
            <a:r>
              <a:rPr lang="en-US" sz="1800" dirty="0" smtClean="0"/>
              <a:t>biological processes and engineering </a:t>
            </a:r>
            <a:r>
              <a:rPr lang="en-US" sz="1800" dirty="0"/>
              <a:t>principles </a:t>
            </a:r>
            <a:r>
              <a:rPr lang="en-US" sz="1800" dirty="0" smtClean="0"/>
              <a:t>underlying an </a:t>
            </a:r>
            <a:r>
              <a:rPr lang="en-US" sz="1800" dirty="0" err="1"/>
              <a:t>aquaponic</a:t>
            </a:r>
            <a:r>
              <a:rPr lang="en-US" sz="1800" dirty="0"/>
              <a:t> system. </a:t>
            </a:r>
            <a:endParaRPr lang="en-US" sz="1800" dirty="0" smtClean="0"/>
          </a:p>
          <a:p>
            <a:r>
              <a:rPr lang="en-US" sz="1800" dirty="0" smtClean="0"/>
              <a:t>Integrate </a:t>
            </a:r>
            <a:r>
              <a:rPr lang="en-US" sz="1800" dirty="0"/>
              <a:t>knowledge of trophic cascade, nitrification, respiration, and photosynthesis.</a:t>
            </a:r>
          </a:p>
          <a:p>
            <a:r>
              <a:rPr lang="en-US" sz="1800" dirty="0"/>
              <a:t>Appreciate plant biology development </a:t>
            </a:r>
            <a:endParaRPr lang="en-US" sz="1800" dirty="0" smtClean="0"/>
          </a:p>
          <a:p>
            <a:r>
              <a:rPr lang="en-US" sz="1800" dirty="0" smtClean="0"/>
              <a:t>Collect one’s own data </a:t>
            </a:r>
            <a:r>
              <a:rPr lang="en-US" sz="1800" dirty="0"/>
              <a:t>on and </a:t>
            </a:r>
            <a:r>
              <a:rPr lang="en-US" sz="1800" dirty="0" smtClean="0"/>
              <a:t>summarize patterns </a:t>
            </a:r>
            <a:r>
              <a:rPr lang="en-US" sz="1800" dirty="0"/>
              <a:t>of growth in red kidney bean plants grown for at least three weeks in an </a:t>
            </a:r>
            <a:r>
              <a:rPr lang="en-US" sz="1800" dirty="0" err="1"/>
              <a:t>aquaponic</a:t>
            </a:r>
            <a:r>
              <a:rPr lang="en-US" sz="1800" dirty="0"/>
              <a:t> system and a non-</a:t>
            </a:r>
            <a:r>
              <a:rPr lang="en-US" sz="1800" dirty="0" err="1"/>
              <a:t>aquaponic</a:t>
            </a:r>
            <a:r>
              <a:rPr lang="en-US" sz="1800" dirty="0"/>
              <a:t> system.</a:t>
            </a:r>
          </a:p>
          <a:p>
            <a:r>
              <a:rPr lang="en-US" sz="1800" dirty="0" smtClean="0"/>
              <a:t>Analyze these data with an emphasis on different types of </a:t>
            </a:r>
            <a:r>
              <a:rPr lang="en-US" sz="1800" dirty="0"/>
              <a:t>variables. </a:t>
            </a:r>
            <a:endParaRPr lang="en-US" sz="1800" dirty="0" smtClean="0"/>
          </a:p>
          <a:p>
            <a:r>
              <a:rPr lang="en-US" sz="1800" dirty="0" smtClean="0"/>
              <a:t>Apply extension activities: (</a:t>
            </a:r>
            <a:r>
              <a:rPr lang="en-US" sz="1800" dirty="0" err="1" smtClean="0"/>
              <a:t>i</a:t>
            </a:r>
            <a:r>
              <a:rPr lang="en-US" sz="1800" dirty="0" smtClean="0"/>
              <a:t>) fish form and function (c.f., geometric </a:t>
            </a:r>
            <a:r>
              <a:rPr lang="en-US" sz="1800" dirty="0" err="1" smtClean="0"/>
              <a:t>morphometrics</a:t>
            </a:r>
            <a:r>
              <a:rPr lang="en-US" sz="1800" dirty="0" smtClean="0"/>
              <a:t>) and (ii) ecosphere science. </a:t>
            </a:r>
          </a:p>
          <a:p>
            <a:r>
              <a:rPr lang="en-US" sz="1800" dirty="0" smtClean="0"/>
              <a:t>Invitation for you to use and adapt </a:t>
            </a:r>
            <a:r>
              <a:rPr lang="en-US" sz="1800" dirty="0" err="1" smtClean="0"/>
              <a:t>aquaponics</a:t>
            </a:r>
            <a:r>
              <a:rPr lang="en-US" sz="1800" dirty="0" smtClean="0"/>
              <a:t> in your classroom!</a:t>
            </a:r>
            <a:endParaRPr lang="en-US" sz="1800" dirty="0"/>
          </a:p>
        </p:txBody>
      </p:sp>
      <p:sp>
        <p:nvSpPr>
          <p:cNvPr id="4" name="AutoShape 2" descr="data:image/jpeg;base64,/9j/4AAQSkZJRgABAQAAAQABAAD/2wCEAAkGBxQTEhUUExQVFhQXGBoZGRgYGR0ZGRobGhgYHB0YHBgcHCggHBwlHB0aJDEhJSorLi4uFyAzODMsNygtLisBCgoKDg0OGxAQGiwmICQsLCwsLCwsLCwsLCwsLCwsNCwsLCwsLCwsLCwsLCwsLCwsLCwsLCwsLCwsLCwsLCwsLP/AABEIALABHgMBIgACEQEDEQH/xAAcAAACAgMBAQAAAAAAAAAAAAAEBQMGAQIHAAj/xABJEAACAQIEAwUFBAUKBQMFAAABAhEDIQAEEjEFQVEGEyJhcTKBkaGxB0LB8BQjUtHhCBUzNWJydIKSsyQlorLxFkNzNFODo8L/xAAaAQACAwEBAAAAAAAAAAAAAAACAwABBAUG/8QALhEAAgIBAwIEBQMFAAAAAAAAAAECEQMSITEEQRMiUWEycYGhsZHB8QUUI+Hw/9oADAMBAAIRAxEAPwCr5FDTgg+LngzLcbqK25wJTpjmScRZioAykcsc6EmBPkufD+0Uz3giMb8czCVaXgHMcsVSnmJBYi8YN4VxQUxc6geWHxyPiRSZYOz1ULTgiMNSCdjj3DTTdC2K9mu2VGlVZOhxpT2CZZKdFueM59JEbYRZftij7YxmO0dOZYx64sqh5kaQGOefaYWZwFFhfHQcnnabU9SkRhVWoU8xqEAnAOSYSuym9j+HHTqxaa4tBjHuE5RqZKkQMDcT1a/LHPn1Mlk0p7D3j8oNmsqrDpfphRnsvyG+D82TMA4Fr1tC+LfFRlNcsVJxfCIFZVTx74ly5psRBxXc7ndWBsqSDM4YpTS5FuKOhZ2iqKDNsO/snzGriDDl3D/7lLFFzeddqIDfHFw+xcD9Obr3D/8AfSwGGTck36hNK9ikZEBK9TXUlXY+ikM1yTEYt+SorIAJIjfpipZmiNTH+0fqcY4FkmFYlWKqFOrSYJBtpPlfle1oN8NnDX3OJOCyStsY1aq1KzhqgCgkzIEibRO2HOXdVHhYC29tvpiP+acypAAROSiVO41EWEAnSCYAHhFrDA+b4OdSGsNILQ4QgBgG0+s6t9zAN4A01PFsVLp32/BNmKAD2Cw1zETIi3l1j1wBm6BmWk2gHmAOU4shprcKoCqRfz2t7iMCZ5YFxIn/AMn4TjPGYh2nsI0eokG5TzBxeF7fVyirSFNFEKttRgAcyY28sJ9CvRUojJqGzbzqMGBtYC19sQrkNHiix5dT5D8z9TWWuBqyThaTr5FnyHa7Na5NRWEeyUWP+kA/PHR8hmO8po8RqUGPUY4/wYsrl6lMOh+5JX5jHVOFcXpV1K0mhgPYIhlHK3MelsP6bI3J3L6G/osjdqUg+jXV50kGCVPkRuD54kxqgMCYnnFh8MDVy61AwAKafEZMiJMxMRHQT7sbTfZplMqq1KjAeKd5/aubcr89zboIOxXeD8V/4h6TzqYgghTZtLMQTyWAQpO+k3uuLBrExziY8sFJNPcHHJNbCftHxFadM6iygFdRAsVuzD0Kqfpj3FdDZZVqQwqKqyp3BXUxVgZHhDEGemBuNcOV3K1qlQ02DsACZECDZbFYY2IN9PqZFZqppihHc0tBVmG7CQRe4hOUAkkXABkqVIVbcmE8L4LTpOWQvBEaHYsF9k2LS/IWJgXgCThthBTrZsViGVihaxC0+706o9vXrB03grvsYw/wMr7sbCq2VHzTVF46YipqGa9hjV2hZ5nG65hSsncY4rk+wU4pPk9mQIgYX5jPCnEYkq5wsbbDEdZQVkjDYyd1IFLcK4Z2hqFiAYB3GGa8MpuNRuTfFTyGgVLm2LM/HqSiARjYtjRDEmrsBc6XhVMY2z1I1oRRf6QJJ92GX6cNMhYP5+WARmpBhrc/ObxI/Mx5YFsfpVURcMeolu9BUbif4fji+8CzdMLK2nfr78c+y9GmIcwrhh4ZHskNINuoj34OyBKydTTa0e/rb+GKa2BUVexdanEZe4ge7Cri2aUmxGK7m+IVVMAiJ6339fr1wkzufqSdQtvtH4/OcI/touWouTVUWbMV5gDfpj2cyganLb4QcK4nq8JPoT16fnpiw8KzRrHuiL/m4xMmOWoXjgkU3OZcq0C4x6hUJgRfF4znAwh2vgfL8E8QJGIskXsxj6VvdClkcpp0nFy+xZHHEWDAhf0ap8e8o/xxsmWA+6MWf7PaQGaNgP1Tf9yYvC0pJIqfTqMbKJxPhglih5mR7+uE2RAD3JUEMsnzBA5jnzM/iLSaUMwSWAF5O95J8jfEGRyBd9bJpVSNKb+pJ5ix+MYBZNPJ5WD3DMpmkVV1QGGlT4GMFQvMbg6F8wXba+Ac1RNaqukj2kMAEeFQZLCbHUSDuJUeoccG7L1aiZmqxPdKpFEQPaLCYkWVADIFr254zToim8AcoZtySAL3vy5+mGZM1RS9TVOXkV8MnoUQBp3/APIvgHiCCCPzGGtGnHrPyxAuQ/SK60VJAY3PRQLn4T8cY4JuRnnC4pIgyurQgNN7KCDpa4jfzGAuK1j4b2BHl8vS+O0/pNMAeNQOVxGKb237MGpU7+mpaRDqN7CAwHO1jHQY1z6XR5luacvSSjC07Kll6sCZ8z+/EA4kUqJUQkMh1T18vhyweUgQOdsQUsiGNwLYyRaTsyVJUkdd4dmhVpJUGzqG9JG2I+LUw9J6ZiXVlAJgEwbT+bThN2erMmWSkquSJ8UQsaiRBaARyttgzLnMkN3gpz90zqAvZo0L8JO2+O3jtxUjtKeqNPuj3C1WjQXSPEfCoaZ8MwGaWMADcn8MJeP8bqQAKnc6CNcowaQQSqlWMjRqawa0dcL+0fGHT9TliKlUt3ZJdYAANjJhSWME2uVFyRg/s1wBEYPmnV8yYbRqkqeRImSwnfYTbGlRUfNIzuUpeSHHqGZHsujqr1zUqGS0VGJPiBBUydoPs2jEnBuAvlGC0XY5cFm0Eg+1qOgAi2k6YIN5bVsMb0OOslaqmYRkTV+pfQdLKAAQSJAvcExMxyubkc+W71QdbrLKpQ0zpLOFWTY3UibbAxcErlKffgdGOPaufuNMQZrNLTALaoPRWb/tBwq412jWhQNTSzvIUIqljrJgiw5EG+xiJvhrkqjMis66WO4252tytFsLp1Y7Um6R806AyjkSMa06NvFjZ/AQDtGPGnzJxyGiyB6FpUY0ztKKYB3OJkrgc8bZ6jqAbFp1LcpFUroRgvg3DmqsTyXc/nn+7B6cI1jWzBFPvYwYmPjg5KndUSFJjYTE332/N8bpT22NGOHdgnFM6Etv6W92F1DMO25IG/5/PLAubzLPUYACJgYs/Z7spVrkcl3JG/wxNktwt5PYh4NQvYSTYE9dxvzwRVqsrFdJkb7CT+frjpfC+xNJAJmR1PzwP2q7INUGqmFJAuNifPA6kxumlRznMZNSPHUknkskD8CfPCyuseFpK8pUiMGZ6k+WYhvCdvEs/XlgJs/qBDwfS30NsELYBQYK/l+b4vvYHS2YAJ3BI90W+B+WKLVpQw5ggx+71EYYcCzrUiKikhlMjzvBHwMYkuCo+h3TN8PSoPPFc45wqqijuxODOF50iCWlWAIvyNxhzmampJEHGVxjkfuOjOeMqdPLVtI8N/XFk7A0qgzRLiB3TfHUmFJr1PL4YfdiKznMkNEd03L+0mDx4qkmDkz6otA3aXMoKy0qaBFo2sIvYkx+ZwsdFBOkQDcCbD3YsvbLgjtU76mmqQA2kSZHOOYiB7sKaXBKka6wNOmN2YGQD0UXJ8oxnzY8jyNJHnsmOetqh5wDNzlnDmKd6ZbfTK+0fK+EHDOBPmayknTTgEn9tTB8PnHXbULXGLrkeGKiAUnIUqQBZ0afvkQJYjzj3Y1y1JaasjqWCsW1FIBJJa3IQbDyAvjeumUlHXykanhtRUuwCezlNncKzIisLDrAJhukER0vhhluA5dBCoQdiysysfUqRP0xNlcwjyqFJWJAvp1XE+ZEH3zsQcGThqxRi7SGxxwW6QB/NNICB3ki/wDS1NVz+1rn54zQyAiBVq6D906duk6dY+M+eC6zACTFucYUVM4XLJrOorKUkIFWNtR3gTbVMCOeG7st0hZx7gdIt+paKmxS7SeUmfCx899+pwpThVZQStA1SG0FVdQOU+InYTynYiJxbKHBnJQs4UKDCIoYgnf9Ywvz+6Nz7jDwSgTJp6rAQxLKIMiEYlRfoMZ5dNictQrwE5aqKn/6pzVLTTbJU1AOgla/eKgA3IVNXuIHK98YzPEKmZqOod9GyKjpRXYyzMKjVCdohSLeyZtda7FABTVZJHhJ02m5EDkOWE3GO1+XoNolqj8wglV/vPsPPcjpjSppcIZ4bezYJ2Y4KKdVmdtVQgctGlLhUSn7Siwl28TlBNgAGY7PUtU6UIJBaUBdiNiam5gWvytik5/7QagOoZeipgqNZLMBJkEiLT93+JBdDt3WCAFKRbpGkACLQahMj8DtGKcnyWoRqmi+V8mjXZFYgyNQmCNoJmMeyL6l1EKGPtabiRbfntinZf7RF/8Acy7r6MPxAX4thhQ7f5IwGqMhP7SMQPV1BX54EZW5Zq1IMpVgCpBBB2IO4ONkUAACwFhhTlu0+UqCVzFMg8yYHxMDBi8UoEwK1InprX9+KLo+YOJsS9jgwGBp3tiFmDvqIgYIrVxuB5Y5ku1A16i2rRvI2wYtYmMRg8sH5LKgn0xT3Lir2Fz2qDURHQmNsCcVqwpUHwx9TGHHE8mshiYI353/AIjC7Od2S0i0CPW0T6Y0RknRtUWlQq4fSBLPAMRvtJ59TfkN8d27F8ONKiCwu0GPd0xyzsHwXvq8MJpIy1J6lZAHoZ+WOvcV4zTy63qKvTwlj8Fv8sFN3sXjjSG4ONamYxXuFdrEqkruRzAIHvBgr7xhuzTGB4GpWJe0/BKWZpOjABmFm6EbH444vxTh4p+E+F1JDDcD9/yx3bN45B24YJmCI9sT79r/AAxISeqiZIrTZWs1mQwCryNvfjZKkMAPz1wE1SDb4jEmTGpwOsDD2tjFe5Z6PHaqqqD7oj4YYZXtvVp2a4xpU4XYFcI+NZXTGBjjjdhSyyqiw1e3Z/ZxbPse7UnNZ96cQBQdvhUpD8ccWYnbHR/5PixxOp/han+7RwxRVim9j6JxHXphlIIBB5MJHvGJMKxSepWYVD+rUqygWEjYki55yDHSCLliAbJ8m9G+iIQkHkBJlr7G8yes+eA+1OYK0CqLqaoVpgQSPGwXcAxvM8onDYUhMwJ2wpzKvUrqI/U0wee7yIsCNrxve/TFx5sCV6aPcBpqlMIrKSpOvTca2hidXv8AgRyjE3C6lbu5zAQVLTonT7IncnZtQ3uADaYxvkcmlJdKAgTJkliT5sSSbQBOwAGwwp7QcbNNG7unUqPqWmigae8qPMKGI2ABLEAwL8jBJWwW9KAOO1cxnKpy2UK0xSYCvmGAbQSA4SmpB1vGknYAHeYIsnAeCUcpSFOigUbsfvOx3ZjzJ+WwgYzwLh/cUVS2olnciYNR2LORN41ExPKMMMVKXZcBwj3fJgnC3i3GKeUomrmXVQCYj7xvCqOZjEXabtJQyVJqlZhMeFB7TnYAD157DHIOPZipmnevm5SNHcBW1IVcxpUGVVoGqRexFouKQV7jziHa+vnX00z3NEnSF+8Z0+Nm3CiSI2wHlsplBUDO1U2MMwhDzXTMTaJABkhh5YUZSlSgOJDC0yb7W9/Qm/1lzeS/SVFTTpqo5VmE+PUNQaDPiBnfe3TBdiWrotv6RkrJpnlYMQJAAU848YWejE2vgqnRyb+yRO8kGZmZMrMy077k9MV5crTpUQtZjqBspLSeUCOQFv8AKBiBRqHgqdyOcBnY3JIDG2o+K1/aXfC3OnQXhOrG/wDMalm7ruyOQDFbDntAEgC141bEmIzwuPC6VNPK4bqBeIDW3/aY8kAAP6E6sR39UkDc7k3vAXYkD3R7mlKi6KSKjm2kam1W2EiVA8MA2mattsFfsBprhmlXgisJk2gzyiAxbqB7TQdgqiCWGKzxAPloJFN/uktRQsD0MgjeV9UaJgxaWzlULNiZnUB4pnVMbEypbTz00hthTnM2gbTUoNts9HvF8Mj4i6g29lm+/itmEpSRz6mfEBcDG2czIB0Dc4jqZgECPjgR8uZknHNTS5Kkt+SfvyDBGGOScGLxzwEkMPPHqRCGN8DsRbPYKz7AuRFpn16D8cLOIKJg+yDeLEieR/PLBTVyZAN4t+fTCPiuYZgJAtz54041Zr17HVvsqRGFR0nQDp8W8iD+IxfuIZRXQgqCPPnim/ZlQFHh1Fj9/U597mPkBiy1+MgCBcnkLk+g3wDaTZqinJJiheAQysORJnnfqdyNt5wV2mzpy1JWALGygDck/k4aZKszbiPKb+/phD2mqFq1JDtqn6fhOI/UJLekIKnaPMKRrRQpuYBJUQDLAGYvFryCI2msdvoqKlY6SQLMhlWVtsdUznCqZXxXHu/db3Y5f9pBpUwqUxEn2RsI8uV+nXBRa1KkKmnodsoa1V5Ak85/hgnIMTUAiOYAHTAq0istyOGnAM0iEliQSCLCd/440MxFsyeacoLcsJ+JZVqjG+DuG5s6LDAyZhu8JMgYVDVLJXYTlyxjGlyVl6cOQcdJ/k/0SOJVGi36NUH/AOyjin5jLKWnmTjq/wBkfDhSzRYbGg9/89LD0twr8qOmcR4mabhBTZmYSDsvOxO+o8hF8F5SmQvi9o3PrhUuSevWpVqqKgp6iq7vJ2bVy9IB6zhnmc2qQN2Oyj2jH0HmYGGNdkAny2ez9bShI9o2X+8bD3TGBsjRKIFJkjczOondr9Ty5bY1SWOp/Iqtxp3mevr8sLuJ8SGsUVqAO/SJRbDUZO8zHp5HBxiLnOtw3N13t3ZUSSPFzaYgASTbUbdBcXxplKRNRqpgrTUqpMjUzEGo838IAVV9GExhX2S7PVqQbvqrOjXILMwJtsKg1IpvK6jqLcgL26MVNpOkXBN7sByXFqVUqKb6tS6hYwRCneN4YW3+Bwdhfw/gtGizPTSGbmSWIFvCJJ0rYeEWsMMMA67DI3W5xP7U+ymY/SqmZhqlOqRp0mSmlQNOg8oBPh8z1xT8nRJIUsZEwrGAYEWm074+ls0sqRE+t8VHO9m6NQyaaz5W+mKbYyLSe5zHI5EkMmkmWsYna3puAf34ZZLM1B3iKNDAw0iZCryMwG25fXF1p8DNIHuiVPKIJubxq5+pxivRQqVujkRqqKQSTudTABuW3S3TA2xlxu0ih064YEuSW5lrwegnYThtw7JO/i1BU8pnfrYWid+Rw84fwignhZqRfeGZQTNvZmYmeWHS5BhPgUg+v7umA0W7LlldaUit06IEwIIgCVU/9WqLaVn/AONsS1KBAkFiOokGN+RPsiSf7UC8YbvkmBJKx0589j8/9Z64grUItz/AGZ2+Pmx64YxCFtBniy+Kwu0XBAv4NtQUdYBPU4IHDGMEFgoEAS2ozzIFOdgP9RBuMD5njGWQxrBZfuz1EXJj7pAP0GA8x2hqn+h0rfeAeZm5J539/wALS9AmvU5ZlAdGlh6Y2zrwB54hosxfe2J81T1RjnadyKIKbLOPI5IxvnaFguMLl2VZiF6nb/zgoQ1FRjuC1ni/XC3MUzDEzbnhrmKKHT4nA56gBPoOQ9euB87QkFX1SD8upxrWNqh1OjrX2Z59a3DqSn2qWqmR6GR8VIw11tTqqq0QwefEHhpFwII5ieeOf/ZbmyHzA+7+rMemoGPcR8MdQzOX1raD0nz/AD8sZ5Kps2Yn5EAZ3PaTKnu6l5Wp4T+5vUE4QKKneCrVYEg2jbn+Bw74vn6ugq9BaggiWg79Jg8hf54rfDuGh6hrVFWmo+6hKruTsIEn37YFpDVa/kd8V4+q04mWjHFe0efNauxmy2Hu3+f0xd+2fHEpqdCgMbIByH7bfgMczp3w3DDazJ1M99KCXqloEbDDPhVErcCWi2FIqdMWPguZAZRaCDPlA3n8741YoRlJKXBgzznGDceTNKpVUQBjVKrze04n4nxhVstzhBmuIO+GZMWCD8nIjDPPNf5KSG9dCIYXx0r7FuOd7nWpdMu7fCpSH445Hwriehoe646/9juUpfpzVqZF8u4IHm9I/h88ZVJxdPub3FSja7djo1TIZtmYtmKgUjamlNeZ2JJYW5zONspw6qj6gurwaZdjJvI1Oajt0vB52xYMexo1sy+ErsXPkXb2m0D+xcz6uCIi22CkyiiLSQZBPIxE+sc8T49gbYSikex7HsexQR7HsQ1M0gJBMERO/wB4wPeTaPTrjBzabaup9wJB+YjEIT4hfLA4xUzaKpYsNKmCehmI+OMfpiTGq+rTz9ocsQhE+UwNmcirAq6gqdwRI+BwaufpkSGBEEyJNgASbeRHxxk5yneTtvINvDq5j9m+IQqed7H0HEKCnKF0lf8AQ6so9wwJR7JV6X9Bna9PoIBQelMQn/Ti809LCVII6jaxjGwpDELtlb4bw/NL/TZkVv8A8Kp8SuDTkGJmR8B9cOdAxtiFWVNuw+WZpenq8iTH7/ngil2IyQUL+j0yB+0NXzYk4smPYlFtt8nyXQzAEgjDDhrkiwnCwgNZcN+D5paDCd98YppqOw1o0XMAu0rGixN7ARJEcxPrgfN8YL7eFAAFQbWm9xN7n3XwrGbXVVdxPeFiGH3SW3AJAPvxI6eHUXEFjBuWmDAIixi+/M42wWlJBxdRpEdfO2gjeJPW4t8MbZmqDr0qQCbeQ2j54gqEExy5n8cRNmpYjTpB/IsBb54Ng2Xr7PKOlHf9pvkABi7rnnp23HLr7jitfZnSD0PRmn3/AMMWXN0osRMW/djnZb1Nm7FVJEOe44ByYmOlvjtiq8Q4jUqSNlnYfU4d5vJFjsYwp4yFpUnYiABufoPOeWKi7YbW1nPuPZn9ZG+md+ZOFAE/TB+aceIsBLSfMdL8/da2IclQ11FWYkxJ5euNyVI5kt5BC5KBPTEqZeoF8LC/UC/v/DE1Q6LcjtMXA529PdIwXwepqZVjdtvpg9gtKboU5bhdWo+gDxnYExq/unYnywXV7N5kf+0fiMOuJ5MhriJuL7ERsR8ZxBmeP5pRZwwG+oCR7+f19cC06tAzx6WIn4Bmf/st8v346T9gWSrU+Iv3iOq/o1SJ2nvKOKYO2eYH7B/y/wAcdB+xLtDVzHEHRwoAy7tYXnvKI6+ZwKvuL2O5YGqZ5FqrSJ8bqzAeSxP1+R6YIYxjlvEuLNUzDZpHUd26imhNygm4HQ8/756YZGNmXqeoWFL3/Hc6hVqhVLMQFAkk2AHUnCM9sspq094fXQ0fTCrtxn+8y1AoYp1WBJ8gJAPoZMdVw/bhWWWkKZSmEMKJiSTYeLfUeu+JS7gyyzlNxx1slz3sNfO0xTNXUDTCltQuNIEyI3xrk+I06tPvUaUveCPZJBsRPI4pPZ6of0LPJMoivpPqjT9Affhz2R/q73Vf+58W40Vi6lza25i39U6HHDs5RzCmpT8QnTJUi6ww9ociQcZp1aJqtSAGtV1ERydpPxIBI8xiu9hMwtPJVHayq7E+gRMVvI8WZMwubZlJd2DoDLBDG46Rt/cHXE08gPrNMIN9+fZHQuK5ihQpk1QBTZhICzLG8kAeW/lgLIcfydZwqMNZaV1KV8R6EiJPzwL9oJnKAjY1Fv7mwo/Ra2bfLgZY0Vp6SahtIGm4MCdrC9ziJKi8vUTjl0x9uz3v37Fr4nnMtlwDVKrvAAkmRBIUDpacD8N45lK7aUYajyZSs+HTaRBOm3phPw+gtfidfvgG7seBWuIBABjyBn1acSfaBkqaUlqqAlRXABUQTYnl0iZ5RiUuCSz5NMsirSm9u+3uWds1TputKQrPqKjYGDLR5yZ87404rxOnl011SQsxYE3IJ2HocVDtoGqNkhOl3G/RmNO/uJwB2i4rVNA5bMqRWRwQ3J1hhPz35+RxFAHL1jhrVccPtxdMvfEuM0qFNalQkKxAEKTuCdh5DBOazaU0LuwVRuT+d/LFR7e//R0P7y/7TYz2vHeZnKUXMUmIJ8yWAPyt5asRRGT6mUXJVxpr5sa0e2OUZtPeEebKwHxIt78PwcA1OEUCoU0aelYgaRaMHDAuuxoxrIvja+h8kcMp7+d8R5tt772nEvD6LKpbkcA51jpYxaYnzOMy3kanSikRUoKgc1vHX8/jgnOvJjTpIAEA2sLHffSYwvZYkG52MH5edsHPSOgGSQZIW1ht+A+GNJa4DOGUSaVciDqRgF3OoDcc5H44WVtCkm5P3gbbfsne1hjNEG0CGm0G87WHLljOars5liSSAJnpb8PxxC72L39lfEwK70TADjUo8wBPyPyx1Grlg2+Pn7s9n+5ro43Rx/p2InppJx9C5Vwyg9cZsy8w7FLYhfLCMcn+0biAqVBl6caEY6zvLgEQAP2TqHr6X6F254wctljo/pqkpTjcdXj+yPmVHPHDzUYsWaYE29r1vvc/m+LxQ31MrJPaiFUGkC9iLeU/WfrjbKUzOrwwAWFwsiBEbwbfLGKKx4iBAsI2Mzv8PXGadKAQASIPoBYyeUQMaRCPZwENqIubEauYg7i2/wBcWDsoU1mbNpOm2qDJkxeDAWxvE4RSrDSFYm53G8fTbpgxnK6SrEMb6hFhzgzE3P8AG2KatBwdOxhncstFNL1GavckiTNragTz6iMIc1nmZDbePPznywTmgTLFpgG5MtEjkTMST88La9NiDF4jrN9v/G+ItkVN+gIT1x07+Twf+aVP8K/+7RxzAg/C2Om/ydf6zq/4V/8Ado4ozs+geM5V6tF6aMELiNREwDvt1FvfhZlez2WpUBTqrSLaSC7BQxJ3IJuIm3S2G3FM13VGpUidCM0dYE4p3BeCU8xSOazlQsWJuW0hQG07+uw22xWprZGXKo6/ht134obZDsz/AMM2Xq1BUTVqRlEFT5b85/1HC/Mdk8wyrRfNK1IGVDL4hAO3Owm04bdmqGXo6qdGuKmo6gusNAA2AB+cYr/aXjT/AKWHpglMqRqjaWMMD6+z6g4vxGtxOTHiWNOS9tn2/eixcB4IcvRqUqrIyMTsNMgiDqJPS3kBhPT7M1VDUqOcApNMruYO+xvbeInFg41WV8lWdTKtRYg9QUJGOchMt+jLp1/peqwXVtrMeXs9LzGKeRplZ1jhpjXC9a29Pcuuf7OxlFy9OqqLql2ce0d+oi8H/KBifMdnMvUoGlTWmG0gCoACwI2JIubi/W+Fva0P/N1Lvf6T9XqnfVpMz5zgTifZ1KOWXM0GenUVUYwxvMT6b+nKMRzYUoxTdQtaV+nsNc9wF2yaZd6yAowhyIBABgQTuAY92H2SdQqoHViFAsRyETGKb2tzZrcPy9QxqZ1J6TocH5jBfZRcia05dXFVUJJbVEWB3Pnia7dBQlGOSorsuX2D+M9ne9qCvQqmlWFiwuDFrxz5fUYDp9m3qVVOczAq6bimLA+61rXgX64Vfz3Vy2czBAL0Q5NRegJA1DofkefUFDNpW4pQqUyGU09/8lWx6HyxPEfAt+DJ3W97q3XPNcMdcd4R39agwqKppNqKm5PiVrXt7PzwTx3g1PNUyrWYTpYbqf3dRhIo/wCcH/4//wCBgDO8Xq5fP5hkBdBpaonLSEQavIiRf44mug5SxpSco8un9B92j4N+kUaVHvFRlIN7zClbCZ5/LBXH+CJmaYDHSyXVxy6+oP4Yrmbz9OvxDKVKZlSo9QZexHI4l4mjZzPNlmZlo0lkgfessn1lgPIDzxNbI5Y5atrtpfPYkTgGYrDRUzuukIkJdjHU/vJxbqSaVCiYAAuZNupNyfPFUo8IyNCurpmBTamTqXvRc9DJkX3HPFtVgRIuDi9TfI7BBRv1+d/k+Uc0xUaZwHWDlCij2+f5/N8TVJcz1ONOOZk0yir0vjPBcHQlV2B5DJAoSfaBj4csZzNbwLTgSJv5Em3pvgTLVyDBvPxk2Pzxmqt78wPWAY+n0ONSBvbY2DHXa5mRz+Xr+ONqiaZMC/wHK3nv8/drSa4gbkj02j08z/HBFdGYEqrEcyFMTH5+J5HEIgZKxZY/ZFvUX9fd6Y712H4oK+UpPz0ifIixxwutmCY1e0GgQAAAeR8PkbeuHXCu0JoZCvRUwzk01M3Aa7Hy8Mj3jCskdQcJVYR2648czmi6GaaAqgkQEBgsYP3jJI3jR0OESBKay6tqIDKhspBkSI5iJv5YiyyA6fFDCbgWEEXYi0ef5E2bryRL94dto0iFtt6kennhiVbFXe5kRqmoSBMNCzEHcCOX4XwyzVDufAp1FxJM6Rpt1J3NvdhZkMyabM5VWI9ktPhaGIJAuTpBt1Ax7iGdNYjWIIi4JiYBmNrjbe3zj5LTVe54kCAfbEQRsQSYg7CPzfE8AgQQWUxYAQogweczeY5+srigEeKIHU2JvAO/M4Kyq6ydIBAgnYACANgo9fhiFJmnEq4n0EH1MGI93z+IOYbSNMQ0km978vcIxtmmMyJgHTJtfcj+OIarljcySbmd/XzxQEnuerVS5FrnpzjHSv5PI/5nU/wtT/do45jl62hwY2OOs/YNmEfiTlRDfo1Sen9JQxQDdne81QFRGRvZYFT6ERil0cnm8sjZc0FzNAmReOc+oveI354vDeWAT38D2AdN+mq+3ODb08+UasRkxKTvhlb4NwatRFbMmkoqlStKikQsxveOQ59euNeE9jNVGa71VqPJZQwje2oQZPP34sv/ABED2PaE+Sxf1OPN+kRbROn3atLW/wBWn3TitKAXTQ2v/vcQ8JyeYXJZjL1KZ1BXFMyIbUGsL9evJhgH/wBN1v0Si6KUzVJmMSJINRiLzEiZHqRzxbv18fcnUfcOU+6ZjyxpUOYiwQGG36/dxNKKfTxpJ3xQm7QUa+ZySjuSK2pdSSOUyReI/fgLMZfP5mmtA0lo0wFDMSDIWN7k8pgD34tdRq3iAVNhpJPOF3Hrq+WI2OY5BP4Rael5PPkPPE0lywJu23xT9xJ2q4I5ylKhQUvoYdJgIwm5HM/PBXCc/m2qKtXKimlwX1AxAMWnrA9+GdPv58WiOom3h3IP9rl63xHOYvZJ9bA6Rz3IB1ettr4vTuF4KUtSbXH2FXB+GVFzuZd0/V1AQCYIaSLRPTriOj2X7nO061L+iltS/sSjC3VZ+GHVT9Ig6Qh2ievh6cvb+IxJTNaRIWLT8DN56x7sTSivAjS9nf3sTLw+r/OZraD3WiNVonQBG874xkuHVBxKtVZD3TJAa0G1O0TPI/DDnXXI9hAYP3pvpMDb9qPdjy9/P3IkX8tX10/M4mkvwV97ENXssKebpVqIhNcun7NjdfLy5em23G+E16eZGbyoDMRDoedgOokEAc5kDfDtu/vGg7/Cbe+PdjH/ABEfcnxWO39m/wBcTSivAhTS23v6lSqcFrZuqC+WTLrq1VHmXadwPX09+L4qwIHLAuW77V49OmOW+rUflpjBeIlQWPEoW+7PlPh1MFh0UYScdzWuqeggfCcOOHvpp1XPuxXqwWSSSTI29L4VBeY2v4T2Tpg3JAiT8B05n92MmmTcCAJm4269cYBEQJB9ZjzxKKb64vH1FgcPANMsszbl+Y63wwy9F7QW0ddRVb+n0FzjAy4UwPaiYbl0sOW2BnzZmY8IJt93n8p5W39+LCWwPWQ6yJB08xewjY+UY9UGpp3tttyiYw0z9ejURWSVZdwZJg7mfnPlEYByNUU6oYnwiNW9wTy94xVlNb0S5LJszohB0uyA+jML+vOcNeO5UUmZQoSmPYAN2gCXY33ZiBtsbWOI6+aA0vRZpMkAgEqBaA2rzIFpjpbC3N5ouZOpjqIkkk9FFySLkn/McSu4WyVGlUKpMEEyRcXEj5EHmPIjGtSSQQQBpWbWmB1Jvbf8cSoqyC3OdtjAF/p5XPukaoIGgBR1NyJ+9f8AMjmBewCNad9UCN4cSCfMTtvjzKRcEaW3gmxBJsCT1bnzxoKYO51E3n9+A83K2n/xiMtujFatcAbC9up93TGWpsF1RYRcbfLGSyhAPCSRfrvM/THjT8JKtMeUfjgQQaq15iMdO/k6f1nV/wAK/wDu0ccxNyJx0/8Ak6/1nV/wr/7tHEAZcs52yrLWE16go6WNgmqNQhmaCAYkRBi+9oe/z3W1D9fUJ/ZCrpB5KfDrZibQB12AMcmzy1HrosHS9VabSIgs5NwfLUcWPhVcNnq0gOKI1rPIrKj1Nz88cqeRxTbbDy4nCej07lwPamsWYGoofUQFFrDeBc8jfyOJOGcZzSuC1U1KbByoYBXB1AqpPPSNQPMxOKC1QRmq+rS5dYEyVC6mIAP7TaT7vdgnOZ534atUAlw2rUCdQZVchhznV9T6EXlkqt8/kVpklbXuWvjvaSutSn3ddgCl6a6SdR6mDHuw64dxCrl6T1c3WZ2iRTAECdlAAlnJgdPris/ZfGfoVa1ampqLVVQw6qEaQOUmJ6+hxaeLVaaFUqMqO9k/bGq0gbjpNt8Z+sz9T00oSim1vfLpL+QcWNPVJv5bir/1HnEqUBWUoranKSDU0lW0pUMe0LGwGwm84PrdqauqyqB0m8g3B6fDFb4pwvMpNRSrQSABNRipXeDAF7RB3nCfPVzTEVI74jxHcgHYT0jofphsOr8ZXjnt7cmOby421K18yzZztPmHBRK2gsYDqo8JNoWR4omeewxpke19ZzoeoVnZ1ABF/T3fm1YyS6gRSYo0WJ8UOfCGgC8EzA6Yb0crlkCivUqh3YqtRgEV3IBIAKgAmdrTy2w25xXxDenc8kNcezPce4/nqVZwmZcoDAshuF8Q9nk0j3YnzXajN6ECZmkjm7mtqBWUUjSqISwMkzt67YxmuFFX8IL0mR5kw6sZkQbENO9oI5zhZX7P+A1HhCd/FqMdLTfz2geeKXUefm/qMk5Qk5Lf9voE8P7VZpMwKYrZnN6dLVYWkqohYKWAC6nEE7XGnYQcNuOdoM0jKUrewqsyAWaSJJaDyI2iL9MLOC8HdUFWgUqao1AGCqieZXxNc+GeeBeN1xUVDScMCQJUMSYtpIMXHQifhi8mSbmq4o1OOurpbX/oP7OdpcxWrvSrZuogU69QCXUC6+xAExfzwNX7YZsAU+9qy1UrTqaUGtdQHQLaG9eWBOzbVBnKT06etKqvSqBoAOgEk+RsDHOI54C7ZUX8IBGgOfAJBSdXh1Cec8ufQYKU5KSVma9hlx3tPn6TMozYuh0smg+IXP3eUER54q47fcTv/wAVUN49lOX+TEtfhRSnTqVXUqyE7yVMHTMcyI+OA2qgsSgI9R15EcjgllfqdDqOl8ni401FJcvffv3/ACIuINooIvNrnFaK7N1n64edpKokgfdAUfn0wiY2ifdyxtxcCp8m+uB8p6Y2SoUaQ1oseXwxErgG9wYxmqsEjbp6YYAErWYE3vEG+/x918bVTEhhzuCZ39LSeuBEMHrH52xMqs1z6jaenwxCWTJTmm7b+EC45SDY2xo1aGYiZ2F56+V7x8ce75iugkRtt0t+fTENVdyAY2+nP4jELYVlyxFywAMA3Me/pMfLGNRBb2rb7jmIkDrJtO+MmqNCqN9yducRb03x5VBBJcBo29mSfMfu3PvxCA+k2BiRJEz5W8/44IpZgxAiSd4nflG3XbrjGWozYb3sbQRzkCx/PLGGbQp0mSAQSeV9lBkxv03GLRFsb1WOq+/zmbi1v3YGzTEg9MTCsune/nf8fzOAq1abcsXZTZqotNsTrUMFRs3LzjAyYmp2g9MCUjRTfHTv5On9Z1f8K/8Au0ccwi046f8AydP6zq/4V/8Ado4hTDs1nIqNqdFXS3di4VTq67FtQ33t53AyRGWqOQ+o1EhjBAkEyL7wQRbpg88LfQGNNi7v4U0+FFDESep3IuLC+11/Gso7gMtCqAEUAQW3mSREkSRyFxjnzxKWwvHNqTvh2iLKsrS28k/n4Rhi1c5fLjL6jNRvDAJgNMydtp57TbCfK8Pq00JKVmfSG092byQI2gG8+QGGdKnVqcPYNTqCsjHdGneQRbzj3YVLDb34s39V1ccuDHGPKTT+xc+x3HsvkMjVWkslHA0zd3ZR42PIbX8gByGKS9Vq+ZGZqvNZqwIAIAEFdICEGVmROwAvq2KrLLmEAinVHX9WxmQAZBEEHod8EA1oOnLlSQQWCVJggggaiQsgkWAMEjnhzjJx0nBzylrrsjrfBOOUs0JpEkWBBUgiRzkRjmHF8zrzFQAzDssejEW8sb8A4nmsrTqLTpOGfSVY02Okg3sRcET6Yl4dkah1Vnpt3lRmY+AiJN4EWkz7scrov6e+ky5JL4XVeozrur8fFG+VySZXwCH9ndgG0bb+MXUxzG2+A8rmF7q1OpUSudVIV3d2dhPsrBoOV5d5DNfywwFBwZZH0i58BawubRf0wpzmar5ujV1rVR9eqhR7moG2iXr6YggsSrW56lvjrYovcb/SZtQkvcvFbMMKxrVGZP1NMVKbaSqsFJbxK0GLTbnI3suynaRagmpAptr0onjeqoJgAG0kdLXgkHFSFfMolOitBqyLOstScq03ZghALKLgAwTpFrgY0KMcwj08vVZ18RevTqIDuO7ZJZSoFhpA9N5R/ZKTbkv4R0NEZSbdblx4r24p0lRKKa2IgIjB9FiQNKSDA3CmB16i9lmavkWJM1DWdtROgKwJMnqd/DiiZnJsKjVEytdG1zop027kKf2bSL338ox1HstRqNSB7k0FKu2gDX90LJm6zE6dxODn00MUG4Ldk1eG048pi7gNQUKVZ67nSHC0yJlKhv3hAvBMCfLGtLNKXqCsNOogFgZE8n/jyjpOCn4QXENrpgWLKhOpTcggjr8MZzXBjUQKS40GJ0m6co+Y9+BjF3qYiStt+ooq8KUUj3lbxlie7IYArPIxN99+fPCg5kvZKeo7kTPKCZPInli2ZPhYamyV+8hYCHSZE8iYuu3xxFmMnVZSBSLIGtaNhax5AGBGFOVSaa/Y6Tn4nTKMl7W3f6en3P/Z"/>
          <p:cNvSpPr>
            <a:spLocks noChangeAspect="1" noChangeArrowheads="1"/>
          </p:cNvSpPr>
          <p:nvPr/>
        </p:nvSpPr>
        <p:spPr bwMode="auto">
          <a:xfrm>
            <a:off x="155575" y="-1112838"/>
            <a:ext cx="3781425" cy="23241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descr="data:image/jpeg;base64,/9j/4AAQSkZJRgABAQAAAQABAAD/2wCEAAkGBxQTEhUUExQVFhQXGBoZGRgYGR0ZGRobGhgYHB0YHBgcHCggHBwlHB0aJDEhJSorLi4uFyAzODMsNygtLisBCgoKDg0OGxAQGiwmICQsLCwsLCwsLCwsLCwsLCwsNCwsLCwsLCwsLCwsLCwsLCwsLCwsLCwsLCwsLCwsLCwsLP/AABEIALABHgMBIgACEQEDEQH/xAAcAAACAgMBAQAAAAAAAAAAAAAEBQMGAQIHAAj/xABJEAACAQIEAwUFBAUKBQMFAAABAhEDIQAEEjEFQVEGEyJhcTKBkaGxB0LB8BQjUtHhCBUzNWJydIKSsyQlorLxFkNzNFODo8L/xAAaAQACAwEBAAAAAAAAAAAAAAACAwABBAUG/8QALhEAAgIBAwIEBQMFAAAAAAAAAAECEQMSITEEQRMiUWEycYGhsZHB8QUUI+Hw/9oADAMBAAIRAxEAPwCr5FDTgg+LngzLcbqK25wJTpjmScRZioAykcsc6EmBPkufD+0Uz3giMb8czCVaXgHMcsVSnmJBYi8YN4VxQUxc6geWHxyPiRSZYOz1ULTgiMNSCdjj3DTTdC2K9mu2VGlVZOhxpT2CZZKdFueM59JEbYRZftij7YxmO0dOZYx64sqh5kaQGOefaYWZwFFhfHQcnnabU9SkRhVWoU8xqEAnAOSYSuym9j+HHTqxaa4tBjHuE5RqZKkQMDcT1a/LHPn1Mlk0p7D3j8oNmsqrDpfphRnsvyG+D82TMA4Fr1tC+LfFRlNcsVJxfCIFZVTx74ly5psRBxXc7ndWBsqSDM4YpTS5FuKOhZ2iqKDNsO/snzGriDDl3D/7lLFFzeddqIDfHFw+xcD9Obr3D/8AfSwGGTck36hNK9ikZEBK9TXUlXY+ikM1yTEYt+SorIAJIjfpipZmiNTH+0fqcY4FkmFYlWKqFOrSYJBtpPlfle1oN8NnDX3OJOCyStsY1aq1KzhqgCgkzIEibRO2HOXdVHhYC29tvpiP+acypAAROSiVO41EWEAnSCYAHhFrDA+b4OdSGsNILQ4QgBgG0+s6t9zAN4A01PFsVLp32/BNmKAD2Cw1zETIi3l1j1wBm6BmWk2gHmAOU4shprcKoCqRfz2t7iMCZ5YFxIn/AMn4TjPGYh2nsI0eokG5TzBxeF7fVyirSFNFEKttRgAcyY28sJ9CvRUojJqGzbzqMGBtYC19sQrkNHiix5dT5D8z9TWWuBqyThaTr5FnyHa7Na5NRWEeyUWP+kA/PHR8hmO8po8RqUGPUY4/wYsrl6lMOh+5JX5jHVOFcXpV1K0mhgPYIhlHK3MelsP6bI3J3L6G/osjdqUg+jXV50kGCVPkRuD54kxqgMCYnnFh8MDVy61AwAKafEZMiJMxMRHQT7sbTfZplMqq1KjAeKd5/aubcr89zboIOxXeD8V/4h6TzqYgghTZtLMQTyWAQpO+k3uuLBrExziY8sFJNPcHHJNbCftHxFadM6iygFdRAsVuzD0Kqfpj3FdDZZVqQwqKqyp3BXUxVgZHhDEGemBuNcOV3K1qlQ02DsACZECDZbFYY2IN9PqZFZqppihHc0tBVmG7CQRe4hOUAkkXABkqVIVbcmE8L4LTpOWQvBEaHYsF9k2LS/IWJgXgCThthBTrZsViGVihaxC0+706o9vXrB03grvsYw/wMr7sbCq2VHzTVF46YipqGa9hjV2hZ5nG65hSsncY4rk+wU4pPk9mQIgYX5jPCnEYkq5wsbbDEdZQVkjDYyd1IFLcK4Z2hqFiAYB3GGa8MpuNRuTfFTyGgVLm2LM/HqSiARjYtjRDEmrsBc6XhVMY2z1I1oRRf6QJJ92GX6cNMhYP5+WARmpBhrc/ObxI/Mx5YFsfpVURcMeolu9BUbif4fji+8CzdMLK2nfr78c+y9GmIcwrhh4ZHskNINuoj34OyBKydTTa0e/rb+GKa2BUVexdanEZe4ge7Cri2aUmxGK7m+IVVMAiJ6339fr1wkzufqSdQtvtH4/OcI/touWouTVUWbMV5gDfpj2cyganLb4QcK4nq8JPoT16fnpiw8KzRrHuiL/m4xMmOWoXjgkU3OZcq0C4x6hUJgRfF4znAwh2vgfL8E8QJGIskXsxj6VvdClkcpp0nFy+xZHHEWDAhf0ap8e8o/xxsmWA+6MWf7PaQGaNgP1Tf9yYvC0pJIqfTqMbKJxPhglih5mR7+uE2RAD3JUEMsnzBA5jnzM/iLSaUMwSWAF5O95J8jfEGRyBd9bJpVSNKb+pJ5ix+MYBZNPJ5WD3DMpmkVV1QGGlT4GMFQvMbg6F8wXba+Ac1RNaqukj2kMAEeFQZLCbHUSDuJUeoccG7L1aiZmqxPdKpFEQPaLCYkWVADIFr254zToim8AcoZtySAL3vy5+mGZM1RS9TVOXkV8MnoUQBp3/APIvgHiCCCPzGGtGnHrPyxAuQ/SK60VJAY3PRQLn4T8cY4JuRnnC4pIgyurQgNN7KCDpa4jfzGAuK1j4b2BHl8vS+O0/pNMAeNQOVxGKb237MGpU7+mpaRDqN7CAwHO1jHQY1z6XR5luacvSSjC07Kll6sCZ8z+/EA4kUqJUQkMh1T18vhyweUgQOdsQUsiGNwLYyRaTsyVJUkdd4dmhVpJUGzqG9JG2I+LUw9J6ZiXVlAJgEwbT+bThN2erMmWSkquSJ8UQsaiRBaARyttgzLnMkN3gpz90zqAvZo0L8JO2+O3jtxUjtKeqNPuj3C1WjQXSPEfCoaZ8MwGaWMADcn8MJeP8bqQAKnc6CNcowaQQSqlWMjRqawa0dcL+0fGHT9TliKlUt3ZJdYAANjJhSWME2uVFyRg/s1wBEYPmnV8yYbRqkqeRImSwnfYTbGlRUfNIzuUpeSHHqGZHsujqr1zUqGS0VGJPiBBUydoPs2jEnBuAvlGC0XY5cFm0Eg+1qOgAi2k6YIN5bVsMb0OOslaqmYRkTV+pfQdLKAAQSJAvcExMxyubkc+W71QdbrLKpQ0zpLOFWTY3UibbAxcErlKffgdGOPaufuNMQZrNLTALaoPRWb/tBwq412jWhQNTSzvIUIqljrJgiw5EG+xiJvhrkqjMis66WO4252tytFsLp1Y7Um6R806AyjkSMa06NvFjZ/AQDtGPGnzJxyGiyB6FpUY0ztKKYB3OJkrgc8bZ6jqAbFp1LcpFUroRgvg3DmqsTyXc/nn+7B6cI1jWzBFPvYwYmPjg5KndUSFJjYTE332/N8bpT22NGOHdgnFM6Etv6W92F1DMO25IG/5/PLAubzLPUYACJgYs/Z7spVrkcl3JG/wxNktwt5PYh4NQvYSTYE9dxvzwRVqsrFdJkb7CT+frjpfC+xNJAJmR1PzwP2q7INUGqmFJAuNifPA6kxumlRznMZNSPHUknkskD8CfPCyuseFpK8pUiMGZ6k+WYhvCdvEs/XlgJs/qBDwfS30NsELYBQYK/l+b4vvYHS2YAJ3BI90W+B+WKLVpQw5ggx+71EYYcCzrUiKikhlMjzvBHwMYkuCo+h3TN8PSoPPFc45wqqijuxODOF50iCWlWAIvyNxhzmampJEHGVxjkfuOjOeMqdPLVtI8N/XFk7A0qgzRLiB3TfHUmFJr1PL4YfdiKznMkNEd03L+0mDx4qkmDkz6otA3aXMoKy0qaBFo2sIvYkx+ZwsdFBOkQDcCbD3YsvbLgjtU76mmqQA2kSZHOOYiB7sKaXBKka6wNOmN2YGQD0UXJ8oxnzY8jyNJHnsmOetqh5wDNzlnDmKd6ZbfTK+0fK+EHDOBPmayknTTgEn9tTB8PnHXbULXGLrkeGKiAUnIUqQBZ0afvkQJYjzj3Y1y1JaasjqWCsW1FIBJJa3IQbDyAvjeumUlHXykanhtRUuwCezlNncKzIisLDrAJhukER0vhhluA5dBCoQdiysysfUqRP0xNlcwjyqFJWJAvp1XE+ZEH3zsQcGThqxRi7SGxxwW6QB/NNICB3ki/wDS1NVz+1rn54zQyAiBVq6D906duk6dY+M+eC6zACTFucYUVM4XLJrOorKUkIFWNtR3gTbVMCOeG7st0hZx7gdIt+paKmxS7SeUmfCx899+pwpThVZQStA1SG0FVdQOU+InYTynYiJxbKHBnJQs4UKDCIoYgnf9Ywvz+6Nz7jDwSgTJp6rAQxLKIMiEYlRfoMZ5dNictQrwE5aqKn/6pzVLTTbJU1AOgla/eKgA3IVNXuIHK98YzPEKmZqOod9GyKjpRXYyzMKjVCdohSLeyZtda7FABTVZJHhJ02m5EDkOWE3GO1+XoNolqj8wglV/vPsPPcjpjSppcIZ4bezYJ2Y4KKdVmdtVQgctGlLhUSn7Siwl28TlBNgAGY7PUtU6UIJBaUBdiNiam5gWvytik5/7QagOoZeipgqNZLMBJkEiLT93+JBdDt3WCAFKRbpGkACLQahMj8DtGKcnyWoRqmi+V8mjXZFYgyNQmCNoJmMeyL6l1EKGPtabiRbfntinZf7RF/8Acy7r6MPxAX4thhQ7f5IwGqMhP7SMQPV1BX54EZW5Zq1IMpVgCpBBB2IO4ONkUAACwFhhTlu0+UqCVzFMg8yYHxMDBi8UoEwK1InprX9+KLo+YOJsS9jgwGBp3tiFmDvqIgYIrVxuB5Y5ku1A16i2rRvI2wYtYmMRg8sH5LKgn0xT3Lir2Fz2qDURHQmNsCcVqwpUHwx9TGHHE8mshiYI353/AIjC7Od2S0i0CPW0T6Y0RknRtUWlQq4fSBLPAMRvtJ59TfkN8d27F8ONKiCwu0GPd0xyzsHwXvq8MJpIy1J6lZAHoZ+WOvcV4zTy63qKvTwlj8Fv8sFN3sXjjSG4ONamYxXuFdrEqkruRzAIHvBgr7xhuzTGB4GpWJe0/BKWZpOjABmFm6EbH444vxTh4p+E+F1JDDcD9/yx3bN45B24YJmCI9sT79r/AAxISeqiZIrTZWs1mQwCryNvfjZKkMAPz1wE1SDb4jEmTGpwOsDD2tjFe5Z6PHaqqqD7oj4YYZXtvVp2a4xpU4XYFcI+NZXTGBjjjdhSyyqiw1e3Z/ZxbPse7UnNZ96cQBQdvhUpD8ccWYnbHR/5PixxOp/han+7RwxRVim9j6JxHXphlIIBB5MJHvGJMKxSepWYVD+rUqygWEjYki55yDHSCLliAbJ8m9G+iIQkHkBJlr7G8yes+eA+1OYK0CqLqaoVpgQSPGwXcAxvM8onDYUhMwJ2wpzKvUrqI/U0wee7yIsCNrxve/TFx5sCV6aPcBpqlMIrKSpOvTca2hidXv8AgRyjE3C6lbu5zAQVLTonT7IncnZtQ3uADaYxvkcmlJdKAgTJkliT5sSSbQBOwAGwwp7QcbNNG7unUqPqWmigae8qPMKGI2ABLEAwL8jBJWwW9KAOO1cxnKpy2UK0xSYCvmGAbQSA4SmpB1vGknYAHeYIsnAeCUcpSFOigUbsfvOx3ZjzJ+WwgYzwLh/cUVS2olnciYNR2LORN41ExPKMMMVKXZcBwj3fJgnC3i3GKeUomrmXVQCYj7xvCqOZjEXabtJQyVJqlZhMeFB7TnYAD157DHIOPZipmnevm5SNHcBW1IVcxpUGVVoGqRexFouKQV7jziHa+vnX00z3NEnSF+8Z0+Nm3CiSI2wHlsplBUDO1U2MMwhDzXTMTaJABkhh5YUZSlSgOJDC0yb7W9/Qm/1lzeS/SVFTTpqo5VmE+PUNQaDPiBnfe3TBdiWrotv6RkrJpnlYMQJAAU848YWejE2vgqnRyb+yRO8kGZmZMrMy077k9MV5crTpUQtZjqBspLSeUCOQFv8AKBiBRqHgqdyOcBnY3JIDG2o+K1/aXfC3OnQXhOrG/wDMalm7ruyOQDFbDntAEgC141bEmIzwuPC6VNPK4bqBeIDW3/aY8kAAP6E6sR39UkDc7k3vAXYkD3R7mlKi6KSKjm2kam1W2EiVA8MA2mattsFfsBprhmlXgisJk2gzyiAxbqB7TQdgqiCWGKzxAPloJFN/uktRQsD0MgjeV9UaJgxaWzlULNiZnUB4pnVMbEypbTz00hthTnM2gbTUoNts9HvF8Mj4i6g29lm+/itmEpSRz6mfEBcDG2czIB0Dc4jqZgECPjgR8uZknHNTS5Kkt+SfvyDBGGOScGLxzwEkMPPHqRCGN8DsRbPYKz7AuRFpn16D8cLOIKJg+yDeLEieR/PLBTVyZAN4t+fTCPiuYZgJAtz54041Zr17HVvsqRGFR0nQDp8W8iD+IxfuIZRXQgqCPPnim/ZlQFHh1Fj9/U597mPkBiy1+MgCBcnkLk+g3wDaTZqinJJiheAQysORJnnfqdyNt5wV2mzpy1JWALGygDck/k4aZKszbiPKb+/phD2mqFq1JDtqn6fhOI/UJLekIKnaPMKRrRQpuYBJUQDLAGYvFryCI2msdvoqKlY6SQLMhlWVtsdUznCqZXxXHu/db3Y5f9pBpUwqUxEn2RsI8uV+nXBRa1KkKmnodsoa1V5Ak85/hgnIMTUAiOYAHTAq0istyOGnAM0iEliQSCLCd/440MxFsyeacoLcsJ+JZVqjG+DuG5s6LDAyZhu8JMgYVDVLJXYTlyxjGlyVl6cOQcdJ/k/0SOJVGi36NUH/AOyjin5jLKWnmTjq/wBkfDhSzRYbGg9/89LD0twr8qOmcR4mabhBTZmYSDsvOxO+o8hF8F5SmQvi9o3PrhUuSevWpVqqKgp6iq7vJ2bVy9IB6zhnmc2qQN2Oyj2jH0HmYGGNdkAny2ez9bShI9o2X+8bD3TGBsjRKIFJkjczOondr9Ty5bY1SWOp/Iqtxp3mevr8sLuJ8SGsUVqAO/SJRbDUZO8zHp5HBxiLnOtw3N13t3ZUSSPFzaYgASTbUbdBcXxplKRNRqpgrTUqpMjUzEGo838IAVV9GExhX2S7PVqQbvqrOjXILMwJtsKg1IpvK6jqLcgL26MVNpOkXBN7sByXFqVUqKb6tS6hYwRCneN4YW3+Bwdhfw/gtGizPTSGbmSWIFvCJJ0rYeEWsMMMA67DI3W5xP7U+ymY/SqmZhqlOqRp0mSmlQNOg8oBPh8z1xT8nRJIUsZEwrGAYEWm074+ls0sqRE+t8VHO9m6NQyaaz5W+mKbYyLSe5zHI5EkMmkmWsYna3puAf34ZZLM1B3iKNDAw0iZCryMwG25fXF1p8DNIHuiVPKIJubxq5+pxivRQqVujkRqqKQSTudTABuW3S3TA2xlxu0ih064YEuSW5lrwegnYThtw7JO/i1BU8pnfrYWid+Rw84fwignhZqRfeGZQTNvZmYmeWHS5BhPgUg+v7umA0W7LlldaUit06IEwIIgCVU/9WqLaVn/AONsS1KBAkFiOokGN+RPsiSf7UC8YbvkmBJKx0589j8/9Z64grUItz/AGZ2+Pmx64YxCFtBniy+Kwu0XBAv4NtQUdYBPU4IHDGMEFgoEAS2ozzIFOdgP9RBuMD5njGWQxrBZfuz1EXJj7pAP0GA8x2hqn+h0rfeAeZm5J539/wALS9AmvU5ZlAdGlh6Y2zrwB54hosxfe2J81T1RjnadyKIKbLOPI5IxvnaFguMLl2VZiF6nb/zgoQ1FRjuC1ni/XC3MUzDEzbnhrmKKHT4nA56gBPoOQ9euB87QkFX1SD8upxrWNqh1OjrX2Z59a3DqSn2qWqmR6GR8VIw11tTqqq0QwefEHhpFwII5ieeOf/ZbmyHzA+7+rMemoGPcR8MdQzOX1raD0nz/AD8sZ5Kps2Yn5EAZ3PaTKnu6l5Wp4T+5vUE4QKKneCrVYEg2jbn+Bw74vn6ugq9BaggiWg79Jg8hf54rfDuGh6hrVFWmo+6hKruTsIEn37YFpDVa/kd8V4+q04mWjHFe0efNauxmy2Hu3+f0xd+2fHEpqdCgMbIByH7bfgMczp3w3DDazJ1M99KCXqloEbDDPhVErcCWi2FIqdMWPguZAZRaCDPlA3n8741YoRlJKXBgzznGDceTNKpVUQBjVKrze04n4nxhVstzhBmuIO+GZMWCD8nIjDPPNf5KSG9dCIYXx0r7FuOd7nWpdMu7fCpSH445Hwriehoe646/9juUpfpzVqZF8u4IHm9I/h88ZVJxdPub3FSja7djo1TIZtmYtmKgUjamlNeZ2JJYW5zONspw6qj6gurwaZdjJvI1Oajt0vB52xYMexo1sy+ErsXPkXb2m0D+xcz6uCIi22CkyiiLSQZBPIxE+sc8T49gbYSikex7HsexQR7HsQ1M0gJBMERO/wB4wPeTaPTrjBzabaup9wJB+YjEIT4hfLA4xUzaKpYsNKmCehmI+OMfpiTGq+rTz9ocsQhE+UwNmcirAq6gqdwRI+BwaufpkSGBEEyJNgASbeRHxxk5yneTtvINvDq5j9m+IQqed7H0HEKCnKF0lf8AQ6so9wwJR7JV6X9Bna9PoIBQelMQn/Ti809LCVII6jaxjGwpDELtlb4bw/NL/TZkVv8A8Kp8SuDTkGJmR8B9cOdAxtiFWVNuw+WZpenq8iTH7/ngil2IyQUL+j0yB+0NXzYk4smPYlFtt8nyXQzAEgjDDhrkiwnCwgNZcN+D5paDCd98YppqOw1o0XMAu0rGixN7ARJEcxPrgfN8YL7eFAAFQbWm9xN7n3XwrGbXVVdxPeFiGH3SW3AJAPvxI6eHUXEFjBuWmDAIixi+/M42wWlJBxdRpEdfO2gjeJPW4t8MbZmqDr0qQCbeQ2j54gqEExy5n8cRNmpYjTpB/IsBb54Ng2Xr7PKOlHf9pvkABi7rnnp23HLr7jitfZnSD0PRmn3/AMMWXN0osRMW/djnZb1Nm7FVJEOe44ByYmOlvjtiq8Q4jUqSNlnYfU4d5vJFjsYwp4yFpUnYiABufoPOeWKi7YbW1nPuPZn9ZG+md+ZOFAE/TB+aceIsBLSfMdL8/da2IclQ11FWYkxJ5euNyVI5kt5BC5KBPTEqZeoF8LC/UC/v/DE1Q6LcjtMXA529PdIwXwepqZVjdtvpg9gtKboU5bhdWo+gDxnYExq/unYnywXV7N5kf+0fiMOuJ5MhriJuL7ERsR8ZxBmeP5pRZwwG+oCR7+f19cC06tAzx6WIn4Bmf/st8v346T9gWSrU+Iv3iOq/o1SJ2nvKOKYO2eYH7B/y/wAcdB+xLtDVzHEHRwoAy7tYXnvKI6+ZwKvuL2O5YGqZ5FqrSJ8bqzAeSxP1+R6YIYxjlvEuLNUzDZpHUd26imhNygm4HQ8/756YZGNmXqeoWFL3/Hc6hVqhVLMQFAkk2AHUnCM9sspq094fXQ0fTCrtxn+8y1AoYp1WBJ8gJAPoZMdVw/bhWWWkKZSmEMKJiSTYeLfUeu+JS7gyyzlNxx1slz3sNfO0xTNXUDTCltQuNIEyI3xrk+I06tPvUaUveCPZJBsRPI4pPZ6of0LPJMoivpPqjT9Affhz2R/q73Vf+58W40Vi6lza25i39U6HHDs5RzCmpT8QnTJUi6ww9ociQcZp1aJqtSAGtV1ERydpPxIBI8xiu9hMwtPJVHayq7E+gRMVvI8WZMwubZlJd2DoDLBDG46Rt/cHXE08gPrNMIN9+fZHQuK5ihQpk1QBTZhICzLG8kAeW/lgLIcfydZwqMNZaV1KV8R6EiJPzwL9oJnKAjY1Fv7mwo/Ra2bfLgZY0Vp6SahtIGm4MCdrC9ziJKi8vUTjl0x9uz3v37Fr4nnMtlwDVKrvAAkmRBIUDpacD8N45lK7aUYajyZSs+HTaRBOm3phPw+gtfidfvgG7seBWuIBABjyBn1acSfaBkqaUlqqAlRXABUQTYnl0iZ5RiUuCSz5NMsirSm9u+3uWds1TputKQrPqKjYGDLR5yZ87404rxOnl011SQsxYE3IJ2HocVDtoGqNkhOl3G/RmNO/uJwB2i4rVNA5bMqRWRwQ3J1hhPz35+RxFAHL1jhrVccPtxdMvfEuM0qFNalQkKxAEKTuCdh5DBOazaU0LuwVRuT+d/LFR7e//R0P7y/7TYz2vHeZnKUXMUmIJ8yWAPyt5asRRGT6mUXJVxpr5sa0e2OUZtPeEebKwHxIt78PwcA1OEUCoU0aelYgaRaMHDAuuxoxrIvja+h8kcMp7+d8R5tt772nEvD6LKpbkcA51jpYxaYnzOMy3kanSikRUoKgc1vHX8/jgnOvJjTpIAEA2sLHffSYwvZYkG52MH5edsHPSOgGSQZIW1ht+A+GNJa4DOGUSaVciDqRgF3OoDcc5H44WVtCkm5P3gbbfsne1hjNEG0CGm0G87WHLljOars5liSSAJnpb8PxxC72L39lfEwK70TADjUo8wBPyPyx1Grlg2+Pn7s9n+5ro43Rx/p2InppJx9C5Vwyg9cZsy8w7FLYhfLCMcn+0biAqVBl6caEY6zvLgEQAP2TqHr6X6F254wctljo/pqkpTjcdXj+yPmVHPHDzUYsWaYE29r1vvc/m+LxQ31MrJPaiFUGkC9iLeU/WfrjbKUzOrwwAWFwsiBEbwbfLGKKx4iBAsI2Mzv8PXGadKAQASIPoBYyeUQMaRCPZwENqIubEauYg7i2/wBcWDsoU1mbNpOm2qDJkxeDAWxvE4RSrDSFYm53G8fTbpgxnK6SrEMb6hFhzgzE3P8AG2KatBwdOxhncstFNL1GavckiTNragTz6iMIc1nmZDbePPznywTmgTLFpgG5MtEjkTMST88La9NiDF4jrN9v/G+ItkVN+gIT1x07+Twf+aVP8K/+7RxzAg/C2Om/ydf6zq/4V/8Ado4ozs+geM5V6tF6aMELiNREwDvt1FvfhZlez2WpUBTqrSLaSC7BQxJ3IJuIm3S2G3FM13VGpUidCM0dYE4p3BeCU8xSOazlQsWJuW0hQG07+uw22xWprZGXKo6/ht134obZDsz/AMM2Xq1BUTVqRlEFT5b85/1HC/Mdk8wyrRfNK1IGVDL4hAO3Owm04bdmqGXo6qdGuKmo6gusNAA2AB+cYr/aXjT/AKWHpglMqRqjaWMMD6+z6g4vxGtxOTHiWNOS9tn2/eixcB4IcvRqUqrIyMTsNMgiDqJPS3kBhPT7M1VDUqOcApNMruYO+xvbeInFg41WV8lWdTKtRYg9QUJGOchMt+jLp1/peqwXVtrMeXs9LzGKeRplZ1jhpjXC9a29Pcuuf7OxlFy9OqqLql2ce0d+oi8H/KBifMdnMvUoGlTWmG0gCoACwI2JIubi/W+Fva0P/N1Lvf6T9XqnfVpMz5zgTifZ1KOWXM0GenUVUYwxvMT6b+nKMRzYUoxTdQtaV+nsNc9wF2yaZd6yAowhyIBABgQTuAY92H2SdQqoHViFAsRyETGKb2tzZrcPy9QxqZ1J6TocH5jBfZRcia05dXFVUJJbVEWB3Pnia7dBQlGOSorsuX2D+M9ne9qCvQqmlWFiwuDFrxz5fUYDp9m3qVVOczAq6bimLA+61rXgX64Vfz3Vy2czBAL0Q5NRegJA1DofkefUFDNpW4pQqUyGU09/8lWx6HyxPEfAt+DJ3W97q3XPNcMdcd4R39agwqKppNqKm5PiVrXt7PzwTx3g1PNUyrWYTpYbqf3dRhIo/wCcH/4//wCBgDO8Xq5fP5hkBdBpaonLSEQavIiRf44mug5SxpSco8un9B92j4N+kUaVHvFRlIN7zClbCZ5/LBXH+CJmaYDHSyXVxy6+oP4Yrmbz9OvxDKVKZlSo9QZexHI4l4mjZzPNlmZlo0lkgfessn1lgPIDzxNbI5Y5atrtpfPYkTgGYrDRUzuukIkJdjHU/vJxbqSaVCiYAAuZNupNyfPFUo8IyNCurpmBTamTqXvRc9DJkX3HPFtVgRIuDi9TfI7BBRv1+d/k+Uc0xUaZwHWDlCij2+f5/N8TVJcz1ONOOZk0yir0vjPBcHQlV2B5DJAoSfaBj4csZzNbwLTgSJv5Em3pvgTLVyDBvPxk2Pzxmqt78wPWAY+n0ONSBvbY2DHXa5mRz+Xr+ONqiaZMC/wHK3nv8/drSa4gbkj02j08z/HBFdGYEqrEcyFMTH5+J5HEIgZKxZY/ZFvUX9fd6Y712H4oK+UpPz0ifIixxwutmCY1e0GgQAAAeR8PkbeuHXCu0JoZCvRUwzk01M3Aa7Hy8Mj3jCskdQcJVYR2648czmi6GaaAqgkQEBgsYP3jJI3jR0OESBKay6tqIDKhspBkSI5iJv5YiyyA6fFDCbgWEEXYi0ef5E2bryRL94dto0iFtt6kennhiVbFXe5kRqmoSBMNCzEHcCOX4XwyzVDufAp1FxJM6Rpt1J3NvdhZkMyabM5VWI9ktPhaGIJAuTpBt1Ax7iGdNYjWIIi4JiYBmNrjbe3zj5LTVe54kCAfbEQRsQSYg7CPzfE8AgQQWUxYAQogweczeY5+srigEeKIHU2JvAO/M4Kyq6ydIBAgnYACANgo9fhiFJmnEq4n0EH1MGI93z+IOYbSNMQ0km978vcIxtmmMyJgHTJtfcj+OIarljcySbmd/XzxQEnuerVS5FrnpzjHSv5PI/5nU/wtT/do45jl62hwY2OOs/YNmEfiTlRDfo1Sen9JQxQDdne81QFRGRvZYFT6ERil0cnm8sjZc0FzNAmReOc+oveI354vDeWAT38D2AdN+mq+3ODb08+UasRkxKTvhlb4NwatRFbMmkoqlStKikQsxveOQ59euNeE9jNVGa71VqPJZQwje2oQZPP34sv/ABED2PaE+Sxf1OPN+kRbROn3atLW/wBWn3TitKAXTQ2v/vcQ8JyeYXJZjL1KZ1BXFMyIbUGsL9evJhgH/wBN1v0Si6KUzVJmMSJINRiLzEiZHqRzxbv18fcnUfcOU+6ZjyxpUOYiwQGG36/dxNKKfTxpJ3xQm7QUa+ZySjuSK2pdSSOUyReI/fgLMZfP5mmtA0lo0wFDMSDIWN7k8pgD34tdRq3iAVNhpJPOF3Hrq+WI2OY5BP4Rael5PPkPPE0lywJu23xT9xJ2q4I5ylKhQUvoYdJgIwm5HM/PBXCc/m2qKtXKimlwX1AxAMWnrA9+GdPv58WiOom3h3IP9rl63xHOYvZJ9bA6Rz3IB1ettr4vTuF4KUtSbXH2FXB+GVFzuZd0/V1AQCYIaSLRPTriOj2X7nO061L+iltS/sSjC3VZ+GHVT9Ig6Qh2ievh6cvb+IxJTNaRIWLT8DN56x7sTSivAjS9nf3sTLw+r/OZraD3WiNVonQBG874xkuHVBxKtVZD3TJAa0G1O0TPI/DDnXXI9hAYP3pvpMDb9qPdjy9/P3IkX8tX10/M4mkvwV97ENXssKebpVqIhNcun7NjdfLy5em23G+E16eZGbyoDMRDoedgOokEAc5kDfDtu/vGg7/Cbe+PdjH/ABEfcnxWO39m/wBcTSivAhTS23v6lSqcFrZuqC+WTLrq1VHmXadwPX09+L4qwIHLAuW77V49OmOW+rUflpjBeIlQWPEoW+7PlPh1MFh0UYScdzWuqeggfCcOOHvpp1XPuxXqwWSSSTI29L4VBeY2v4T2Tpg3JAiT8B05n92MmmTcCAJm4269cYBEQJB9ZjzxKKb64vH1FgcPANMsszbl+Y63wwy9F7QW0ddRVb+n0FzjAy4UwPaiYbl0sOW2BnzZmY8IJt93n8p5W39+LCWwPWQ6yJB08xewjY+UY9UGpp3tttyiYw0z9ejURWSVZdwZJg7mfnPlEYByNUU6oYnwiNW9wTy94xVlNb0S5LJszohB0uyA+jML+vOcNeO5UUmZQoSmPYAN2gCXY33ZiBtsbWOI6+aA0vRZpMkAgEqBaA2rzIFpjpbC3N5ouZOpjqIkkk9FFySLkn/McSu4WyVGlUKpMEEyRcXEj5EHmPIjGtSSQQQBpWbWmB1Jvbf8cSoqyC3OdtjAF/p5XPukaoIGgBR1NyJ+9f8AMjmBewCNad9UCN4cSCfMTtvjzKRcEaW3gmxBJsCT1bnzxoKYO51E3n9+A83K2n/xiMtujFatcAbC9up93TGWpsF1RYRcbfLGSyhAPCSRfrvM/THjT8JKtMeUfjgQQaq15iMdO/k6f1nV/wAK/wDu0ccxNyJx0/8Ak6/1nV/wr/7tHEAZcs52yrLWE16go6WNgmqNQhmaCAYkRBi+9oe/z3W1D9fUJ/ZCrpB5KfDrZibQB12AMcmzy1HrosHS9VabSIgs5NwfLUcWPhVcNnq0gOKI1rPIrKj1Nz88cqeRxTbbDy4nCej07lwPamsWYGoofUQFFrDeBc8jfyOJOGcZzSuC1U1KbByoYBXB1AqpPPSNQPMxOKC1QRmq+rS5dYEyVC6mIAP7TaT7vdgnOZ534atUAlw2rUCdQZVchhznV9T6EXlkqt8/kVpklbXuWvjvaSutSn3ddgCl6a6SdR6mDHuw64dxCrl6T1c3WZ2iRTAECdlAAlnJgdPris/ZfGfoVa1ampqLVVQw6qEaQOUmJ6+hxaeLVaaFUqMqO9k/bGq0gbjpNt8Z+sz9T00oSim1vfLpL+QcWNPVJv5bir/1HnEqUBWUoranKSDU0lW0pUMe0LGwGwm84PrdqauqyqB0m8g3B6fDFb4pwvMpNRSrQSABNRipXeDAF7RB3nCfPVzTEVI74jxHcgHYT0jofphsOr8ZXjnt7cmOby421K18yzZztPmHBRK2gsYDqo8JNoWR4omeewxpke19ZzoeoVnZ1ABF/T3fm1YyS6gRSYo0WJ8UOfCGgC8EzA6Yb0crlkCivUqh3YqtRgEV3IBIAKgAmdrTy2w25xXxDenc8kNcezPce4/nqVZwmZcoDAshuF8Q9nk0j3YnzXajN6ECZmkjm7mtqBWUUjSqISwMkzt67YxmuFFX8IL0mR5kw6sZkQbENO9oI5zhZX7P+A1HhCd/FqMdLTfz2geeKXUefm/qMk5Qk5Lf9voE8P7VZpMwKYrZnN6dLVYWkqohYKWAC6nEE7XGnYQcNuOdoM0jKUrewqsyAWaSJJaDyI2iL9MLOC8HdUFWgUqao1AGCqieZXxNc+GeeBeN1xUVDScMCQJUMSYtpIMXHQifhi8mSbmq4o1OOurpbX/oP7OdpcxWrvSrZuogU69QCXUC6+xAExfzwNX7YZsAU+9qy1UrTqaUGtdQHQLaG9eWBOzbVBnKT06etKqvSqBoAOgEk+RsDHOI54C7ZUX8IBGgOfAJBSdXh1Cec8ufQYKU5KSVma9hlx3tPn6TMozYuh0smg+IXP3eUER54q47fcTv/wAVUN49lOX+TEtfhRSnTqVXUqyE7yVMHTMcyI+OA2qgsSgI9R15EcjgllfqdDqOl8ni401FJcvffv3/ACIuINooIvNrnFaK7N1n64edpKokgfdAUfn0wiY2ifdyxtxcCp8m+uB8p6Y2SoUaQ1oseXwxErgG9wYxmqsEjbp6YYAErWYE3vEG+/x918bVTEhhzuCZ39LSeuBEMHrH52xMqs1z6jaenwxCWTJTmm7b+EC45SDY2xo1aGYiZ2F56+V7x8ce75iugkRtt0t+fTENVdyAY2+nP4jELYVlyxFywAMA3Me/pMfLGNRBb2rb7jmIkDrJtO+MmqNCqN9yducRb03x5VBBJcBo29mSfMfu3PvxCA+k2BiRJEz5W8/44IpZgxAiSd4nflG3XbrjGWozYb3sbQRzkCx/PLGGbQp0mSAQSeV9lBkxv03GLRFsb1WOq+/zmbi1v3YGzTEg9MTCsune/nf8fzOAq1abcsXZTZqotNsTrUMFRs3LzjAyYmp2g9MCUjRTfHTv5On9Z1f8K/8Au0ccwi046f8AydP6zq/4V/8Ado4hTDs1nIqNqdFXS3di4VTq67FtQ33t53AyRGWqOQ+o1EhjBAkEyL7wQRbpg88LfQGNNi7v4U0+FFDESep3IuLC+11/Gso7gMtCqAEUAQW3mSREkSRyFxjnzxKWwvHNqTvh2iLKsrS28k/n4Rhi1c5fLjL6jNRvDAJgNMydtp57TbCfK8Pq00JKVmfSG092byQI2gG8+QGGdKnVqcPYNTqCsjHdGneQRbzj3YVLDb34s39V1ccuDHGPKTT+xc+x3HsvkMjVWkslHA0zd3ZR42PIbX8gByGKS9Vq+ZGZqvNZqwIAIAEFdICEGVmROwAvq2KrLLmEAinVHX9WxmQAZBEEHod8EA1oOnLlSQQWCVJggggaiQsgkWAMEjnhzjJx0nBzylrrsjrfBOOUs0JpEkWBBUgiRzkRjmHF8zrzFQAzDssejEW8sb8A4nmsrTqLTpOGfSVY02Okg3sRcET6Yl4dkah1Vnpt3lRmY+AiJN4EWkz7scrov6e+ky5JL4XVeozrur8fFG+VySZXwCH9ndgG0bb+MXUxzG2+A8rmF7q1OpUSudVIV3d2dhPsrBoOV5d5DNfywwFBwZZH0i58BawubRf0wpzmar5ujV1rVR9eqhR7moG2iXr6YggsSrW56lvjrYovcb/SZtQkvcvFbMMKxrVGZP1NMVKbaSqsFJbxK0GLTbnI3suynaRagmpAptr0onjeqoJgAG0kdLXgkHFSFfMolOitBqyLOstScq03ZghALKLgAwTpFrgY0KMcwj08vVZ18RevTqIDuO7ZJZSoFhpA9N5R/ZKTbkv4R0NEZSbdblx4r24p0lRKKa2IgIjB9FiQNKSDA3CmB16i9lmavkWJM1DWdtROgKwJMnqd/DiiZnJsKjVEytdG1zop027kKf2bSL338ox1HstRqNSB7k0FKu2gDX90LJm6zE6dxODn00MUG4Ldk1eG048pi7gNQUKVZ67nSHC0yJlKhv3hAvBMCfLGtLNKXqCsNOogFgZE8n/jyjpOCn4QXENrpgWLKhOpTcggjr8MZzXBjUQKS40GJ0m6co+Y9+BjF3qYiStt+ooq8KUUj3lbxlie7IYArPIxN99+fPCg5kvZKeo7kTPKCZPInli2ZPhYamyV+8hYCHSZE8iYuu3xxFmMnVZSBSLIGtaNhax5AGBGFOVSaa/Y6Tn4nTKMl7W3f6en3P/Z"/>
          <p:cNvSpPr>
            <a:spLocks noChangeAspect="1" noChangeArrowheads="1"/>
          </p:cNvSpPr>
          <p:nvPr/>
        </p:nvSpPr>
        <p:spPr bwMode="auto">
          <a:xfrm>
            <a:off x="307975" y="-960438"/>
            <a:ext cx="3781425" cy="23241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102" name="Picture 6" descr="http://www.fascinatingauthors.com/wp-content/uploads/2011/12/Sylvia-Bernstein-Both-Pictures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14764" y="4238171"/>
            <a:ext cx="4262589" cy="26198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1637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4102"/>
                                        </p:tgtEl>
                                        <p:attrNameLst>
                                          <p:attrName>style.visibility</p:attrName>
                                        </p:attrNameLst>
                                      </p:cBhvr>
                                      <p:to>
                                        <p:strVal val="visible"/>
                                      </p:to>
                                    </p:set>
                                    <p:animEffect transition="in" filter="fade">
                                      <p:cBhvr>
                                        <p:cTn id="35" dur="500"/>
                                        <p:tgtEl>
                                          <p:spTgt spid="4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5071" y="419218"/>
            <a:ext cx="4290432" cy="3688400"/>
          </a:xfrm>
          <a:prstGeom prst="rect">
            <a:avLst/>
          </a:prstGeom>
        </p:spPr>
      </p:pic>
      <p:sp>
        <p:nvSpPr>
          <p:cNvPr id="6" name="TextBox 5"/>
          <p:cNvSpPr txBox="1"/>
          <p:nvPr/>
        </p:nvSpPr>
        <p:spPr>
          <a:xfrm>
            <a:off x="2863814" y="188386"/>
            <a:ext cx="3994186" cy="461665"/>
          </a:xfrm>
          <a:prstGeom prst="rect">
            <a:avLst/>
          </a:prstGeom>
          <a:noFill/>
        </p:spPr>
        <p:txBody>
          <a:bodyPr wrap="square" rtlCol="0">
            <a:spAutoFit/>
          </a:bodyPr>
          <a:lstStyle/>
          <a:p>
            <a:r>
              <a:rPr lang="en-US" sz="2400" b="1" dirty="0" smtClean="0">
                <a:solidFill>
                  <a:srgbClr val="0000FF"/>
                </a:solidFill>
              </a:rPr>
              <a:t>What to count as a leaf?</a:t>
            </a:r>
            <a:endParaRPr lang="en-US" sz="2400" b="1" dirty="0">
              <a:solidFill>
                <a:srgbClr val="0000FF"/>
              </a:solidFill>
            </a:endParaRPr>
          </a:p>
        </p:txBody>
      </p:sp>
      <p:pic>
        <p:nvPicPr>
          <p:cNvPr id="2" name="Picture 1"/>
          <p:cNvPicPr>
            <a:picLocks noChangeAspect="1"/>
          </p:cNvPicPr>
          <p:nvPr/>
        </p:nvPicPr>
        <p:blipFill>
          <a:blip r:embed="rId3"/>
          <a:stretch>
            <a:fillRect/>
          </a:stretch>
        </p:blipFill>
        <p:spPr>
          <a:xfrm>
            <a:off x="3185117" y="3710310"/>
            <a:ext cx="5878134" cy="3033389"/>
          </a:xfrm>
          <a:prstGeom prst="rect">
            <a:avLst/>
          </a:prstGeom>
        </p:spPr>
      </p:pic>
    </p:spTree>
    <p:extLst>
      <p:ext uri="{BB962C8B-B14F-4D97-AF65-F5344CB8AC3E}">
        <p14:creationId xmlns:p14="http://schemas.microsoft.com/office/powerpoint/2010/main" val="87056904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7929" y="278297"/>
            <a:ext cx="8408505" cy="1630016"/>
          </a:xfrm>
        </p:spPr>
        <p:txBody>
          <a:bodyPr>
            <a:normAutofit/>
          </a:bodyPr>
          <a:lstStyle/>
          <a:p>
            <a:r>
              <a:rPr lang="en-US" sz="3600" b="1" dirty="0" smtClean="0"/>
              <a:t>Which of the following plant traits is (are) the best indicator(s) for healthy plant growth?</a:t>
            </a:r>
            <a:endParaRPr lang="en-US" sz="3600" b="1" dirty="0"/>
          </a:p>
        </p:txBody>
      </p:sp>
      <p:sp>
        <p:nvSpPr>
          <p:cNvPr id="3" name="Content Placeholder 2"/>
          <p:cNvSpPr>
            <a:spLocks noGrp="1"/>
          </p:cNvSpPr>
          <p:nvPr>
            <p:ph idx="1"/>
          </p:nvPr>
        </p:nvSpPr>
        <p:spPr>
          <a:xfrm>
            <a:off x="628650" y="2244437"/>
            <a:ext cx="7886700" cy="3766272"/>
          </a:xfrm>
        </p:spPr>
        <p:txBody>
          <a:bodyPr>
            <a:normAutofit/>
          </a:bodyPr>
          <a:lstStyle/>
          <a:p>
            <a:pPr marL="0" indent="0">
              <a:buNone/>
            </a:pPr>
            <a:r>
              <a:rPr lang="en-US" sz="3200" dirty="0" smtClean="0"/>
              <a:t>(a) </a:t>
            </a:r>
            <a:r>
              <a:rPr lang="en-US" sz="3200" dirty="0"/>
              <a:t>Plant height</a:t>
            </a:r>
          </a:p>
          <a:p>
            <a:pPr marL="0" indent="0">
              <a:buNone/>
            </a:pPr>
            <a:r>
              <a:rPr lang="en-US" sz="3200" dirty="0" smtClean="0"/>
              <a:t>(b</a:t>
            </a:r>
            <a:r>
              <a:rPr lang="en-US" sz="3200" dirty="0"/>
              <a:t>) Plant weight</a:t>
            </a:r>
            <a:endParaRPr lang="en-US" sz="3200" dirty="0" smtClean="0"/>
          </a:p>
          <a:p>
            <a:pPr marL="0" indent="0">
              <a:buNone/>
            </a:pPr>
            <a:r>
              <a:rPr lang="en-US" sz="3200" dirty="0" smtClean="0"/>
              <a:t>(c) % Shoot allocation</a:t>
            </a:r>
          </a:p>
          <a:p>
            <a:pPr marL="0" indent="0">
              <a:buNone/>
            </a:pPr>
            <a:r>
              <a:rPr lang="en-US" sz="3200" dirty="0" smtClean="0"/>
              <a:t>(d) </a:t>
            </a:r>
            <a:r>
              <a:rPr lang="en-US" sz="3200" dirty="0"/>
              <a:t>Number of leaves</a:t>
            </a:r>
            <a:endParaRPr lang="en-US" sz="3200" dirty="0" smtClean="0"/>
          </a:p>
          <a:p>
            <a:pPr marL="0" indent="0">
              <a:buNone/>
            </a:pPr>
            <a:r>
              <a:rPr lang="en-US" sz="3200" dirty="0" smtClean="0"/>
              <a:t>(e) All of the above</a:t>
            </a:r>
            <a:endParaRPr lang="en-US" sz="3200" dirty="0"/>
          </a:p>
        </p:txBody>
      </p:sp>
    </p:spTree>
    <p:extLst>
      <p:ext uri="{BB962C8B-B14F-4D97-AF65-F5344CB8AC3E}">
        <p14:creationId xmlns:p14="http://schemas.microsoft.com/office/powerpoint/2010/main" val="251760429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Peter\Desktop\aquaponics F13\31oct13\PA31072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34204" y="1057308"/>
            <a:ext cx="7007354" cy="525639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74738" y="404203"/>
            <a:ext cx="8926286" cy="523220"/>
          </a:xfrm>
          <a:prstGeom prst="rect">
            <a:avLst/>
          </a:prstGeom>
          <a:noFill/>
        </p:spPr>
        <p:txBody>
          <a:bodyPr wrap="square" rtlCol="0">
            <a:spAutoFit/>
          </a:bodyPr>
          <a:lstStyle/>
          <a:p>
            <a:r>
              <a:rPr lang="en-US" sz="2800" b="1" dirty="0" err="1" smtClean="0">
                <a:solidFill>
                  <a:srgbClr val="0000FF"/>
                </a:solidFill>
              </a:rPr>
              <a:t>Aquaponics</a:t>
            </a:r>
            <a:r>
              <a:rPr lang="en-US" sz="2800" b="1" dirty="0" smtClean="0">
                <a:solidFill>
                  <a:srgbClr val="0000FF"/>
                </a:solidFill>
              </a:rPr>
              <a:t> as way to provide a real research experience.</a:t>
            </a:r>
            <a:endParaRPr lang="en-US" sz="2800" b="1" dirty="0">
              <a:solidFill>
                <a:srgbClr val="0000FF"/>
              </a:solidFill>
            </a:endParaRPr>
          </a:p>
        </p:txBody>
      </p:sp>
    </p:spTree>
    <p:extLst>
      <p:ext uri="{BB962C8B-B14F-4D97-AF65-F5344CB8AC3E}">
        <p14:creationId xmlns:p14="http://schemas.microsoft.com/office/powerpoint/2010/main" val="159185013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00392" y="2984423"/>
            <a:ext cx="7294946" cy="646331"/>
          </a:xfrm>
          <a:prstGeom prst="rect">
            <a:avLst/>
          </a:prstGeom>
          <a:noFill/>
        </p:spPr>
        <p:txBody>
          <a:bodyPr wrap="none" rtlCol="0">
            <a:spAutoFit/>
          </a:bodyPr>
          <a:lstStyle/>
          <a:p>
            <a:r>
              <a:rPr lang="en-US" sz="3600" b="1" dirty="0" smtClean="0">
                <a:solidFill>
                  <a:srgbClr val="0000FF"/>
                </a:solidFill>
              </a:rPr>
              <a:t>FALL 2014: THE “BASIC” EXPERIMENT</a:t>
            </a:r>
            <a:endParaRPr lang="en-US" sz="3600" b="1" dirty="0">
              <a:solidFill>
                <a:srgbClr val="0000FF"/>
              </a:solidFill>
            </a:endParaRPr>
          </a:p>
        </p:txBody>
      </p:sp>
    </p:spTree>
    <p:extLst>
      <p:ext uri="{BB962C8B-B14F-4D97-AF65-F5344CB8AC3E}">
        <p14:creationId xmlns:p14="http://schemas.microsoft.com/office/powerpoint/2010/main" val="211644262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C:\Users\Peter\Desktop\aquaponics F13\31oct13\PA31060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35373" y="862292"/>
            <a:ext cx="3401388" cy="255146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660516" y="217152"/>
            <a:ext cx="2213939" cy="523220"/>
          </a:xfrm>
          <a:prstGeom prst="rect">
            <a:avLst/>
          </a:prstGeom>
          <a:noFill/>
        </p:spPr>
        <p:txBody>
          <a:bodyPr wrap="none" rtlCol="0">
            <a:spAutoFit/>
          </a:bodyPr>
          <a:lstStyle/>
          <a:p>
            <a:r>
              <a:rPr lang="en-US" sz="2800" b="1" dirty="0" smtClean="0"/>
              <a:t>AQUAPONICS</a:t>
            </a:r>
            <a:endParaRPr lang="en-US" sz="2800" b="1" dirty="0"/>
          </a:p>
        </p:txBody>
      </p:sp>
      <p:sp>
        <p:nvSpPr>
          <p:cNvPr id="7" name="TextBox 6"/>
          <p:cNvSpPr txBox="1"/>
          <p:nvPr/>
        </p:nvSpPr>
        <p:spPr>
          <a:xfrm>
            <a:off x="6613516" y="222155"/>
            <a:ext cx="845103" cy="523220"/>
          </a:xfrm>
          <a:prstGeom prst="rect">
            <a:avLst/>
          </a:prstGeom>
          <a:noFill/>
        </p:spPr>
        <p:txBody>
          <a:bodyPr wrap="none" rtlCol="0">
            <a:spAutoFit/>
          </a:bodyPr>
          <a:lstStyle/>
          <a:p>
            <a:r>
              <a:rPr lang="en-US" sz="2800" b="1" dirty="0" smtClean="0"/>
              <a:t>SOIL</a:t>
            </a:r>
            <a:endParaRPr lang="en-US" sz="2800" b="1" dirty="0"/>
          </a:p>
        </p:txBody>
      </p:sp>
      <p:pic>
        <p:nvPicPr>
          <p:cNvPr id="3" name="Picture 2"/>
          <p:cNvPicPr>
            <a:picLocks noChangeAspect="1"/>
          </p:cNvPicPr>
          <p:nvPr/>
        </p:nvPicPr>
        <p:blipFill>
          <a:blip r:embed="rId3"/>
          <a:stretch>
            <a:fillRect/>
          </a:stretch>
        </p:blipFill>
        <p:spPr>
          <a:xfrm>
            <a:off x="903539" y="740372"/>
            <a:ext cx="3727892" cy="6117628"/>
          </a:xfrm>
          <a:prstGeom prst="rect">
            <a:avLst/>
          </a:prstGeom>
        </p:spPr>
      </p:pic>
    </p:spTree>
    <p:extLst>
      <p:ext uri="{BB962C8B-B14F-4D97-AF65-F5344CB8AC3E}">
        <p14:creationId xmlns:p14="http://schemas.microsoft.com/office/powerpoint/2010/main" val="209730501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1680966"/>
            <a:ext cx="9144001" cy="3637031"/>
          </a:xfrm>
          <a:prstGeom prst="rect">
            <a:avLst/>
          </a:prstGeom>
        </p:spPr>
      </p:pic>
    </p:spTree>
    <p:extLst>
      <p:ext uri="{BB962C8B-B14F-4D97-AF65-F5344CB8AC3E}">
        <p14:creationId xmlns:p14="http://schemas.microsoft.com/office/powerpoint/2010/main" val="72507742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677773"/>
            <a:ext cx="9144000" cy="3749227"/>
          </a:xfrm>
          <a:prstGeom prst="rect">
            <a:avLst/>
          </a:prstGeom>
        </p:spPr>
      </p:pic>
    </p:spTree>
    <p:extLst>
      <p:ext uri="{BB962C8B-B14F-4D97-AF65-F5344CB8AC3E}">
        <p14:creationId xmlns:p14="http://schemas.microsoft.com/office/powerpoint/2010/main" val="132032181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1492665"/>
            <a:ext cx="8985045" cy="4100061"/>
          </a:xfrm>
          <a:prstGeom prst="rect">
            <a:avLst/>
          </a:prstGeom>
        </p:spPr>
      </p:pic>
    </p:spTree>
    <p:extLst>
      <p:ext uri="{BB962C8B-B14F-4D97-AF65-F5344CB8AC3E}">
        <p14:creationId xmlns:p14="http://schemas.microsoft.com/office/powerpoint/2010/main" val="120241316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 y="1294820"/>
            <a:ext cx="9076481" cy="3883236"/>
          </a:xfrm>
          <a:prstGeom prst="rect">
            <a:avLst/>
          </a:prstGeom>
        </p:spPr>
      </p:pic>
    </p:spTree>
    <p:extLst>
      <p:ext uri="{BB962C8B-B14F-4D97-AF65-F5344CB8AC3E}">
        <p14:creationId xmlns:p14="http://schemas.microsoft.com/office/powerpoint/2010/main" val="42020800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43799" y="5029200"/>
            <a:ext cx="1274619" cy="6096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 name="Chart 6"/>
          <p:cNvGraphicFramePr>
            <a:graphicFrameLocks/>
          </p:cNvGraphicFramePr>
          <p:nvPr>
            <p:extLst>
              <p:ext uri="{D42A27DB-BD31-4B8C-83A1-F6EECF244321}">
                <p14:modId xmlns:p14="http://schemas.microsoft.com/office/powerpoint/2010/main" val="3657228740"/>
              </p:ext>
            </p:extLst>
          </p:nvPr>
        </p:nvGraphicFramePr>
        <p:xfrm>
          <a:off x="580158" y="628650"/>
          <a:ext cx="7600950" cy="4648200"/>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Box 1"/>
          <p:cNvSpPr txBox="1"/>
          <p:nvPr/>
        </p:nvSpPr>
        <p:spPr>
          <a:xfrm>
            <a:off x="2750617" y="4257133"/>
            <a:ext cx="591829" cy="276999"/>
          </a:xfrm>
          <a:prstGeom prst="rect">
            <a:avLst/>
          </a:prstGeom>
          <a:noFill/>
        </p:spPr>
        <p:txBody>
          <a:bodyPr wrap="none" rtlCol="0">
            <a:spAutoFit/>
          </a:bodyPr>
          <a:lstStyle/>
          <a:p>
            <a:r>
              <a:rPr lang="en-US" sz="1200" dirty="0" smtClean="0"/>
              <a:t>(n=21)</a:t>
            </a:r>
            <a:endParaRPr lang="en-US" sz="1200" dirty="0"/>
          </a:p>
        </p:txBody>
      </p:sp>
      <p:sp>
        <p:nvSpPr>
          <p:cNvPr id="8" name="TextBox 7"/>
          <p:cNvSpPr txBox="1"/>
          <p:nvPr/>
        </p:nvSpPr>
        <p:spPr>
          <a:xfrm>
            <a:off x="6086777" y="4257133"/>
            <a:ext cx="591829" cy="276999"/>
          </a:xfrm>
          <a:prstGeom prst="rect">
            <a:avLst/>
          </a:prstGeom>
          <a:noFill/>
        </p:spPr>
        <p:txBody>
          <a:bodyPr wrap="none" rtlCol="0">
            <a:spAutoFit/>
          </a:bodyPr>
          <a:lstStyle/>
          <a:p>
            <a:r>
              <a:rPr lang="en-US" sz="1200" dirty="0" smtClean="0"/>
              <a:t>(n=21)</a:t>
            </a:r>
            <a:endParaRPr lang="en-US" sz="1200" dirty="0"/>
          </a:p>
        </p:txBody>
      </p:sp>
    </p:spTree>
    <p:extLst>
      <p:ext uri="{BB962C8B-B14F-4D97-AF65-F5344CB8AC3E}">
        <p14:creationId xmlns:p14="http://schemas.microsoft.com/office/powerpoint/2010/main" val="83026317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1692" y="237535"/>
            <a:ext cx="7886700" cy="1325563"/>
          </a:xfrm>
        </p:spPr>
        <p:txBody>
          <a:bodyPr/>
          <a:lstStyle/>
          <a:p>
            <a:pPr algn="ctr"/>
            <a:r>
              <a:rPr lang="en-US" dirty="0" smtClean="0"/>
              <a:t>Outline</a:t>
            </a:r>
            <a:endParaRPr lang="en-US" dirty="0"/>
          </a:p>
        </p:txBody>
      </p:sp>
      <p:sp>
        <p:nvSpPr>
          <p:cNvPr id="3" name="Content Placeholder 2"/>
          <p:cNvSpPr>
            <a:spLocks noGrp="1"/>
          </p:cNvSpPr>
          <p:nvPr>
            <p:ph idx="1"/>
          </p:nvPr>
        </p:nvSpPr>
        <p:spPr>
          <a:xfrm>
            <a:off x="411480" y="1825625"/>
            <a:ext cx="8610600" cy="4351338"/>
          </a:xfrm>
        </p:spPr>
        <p:txBody>
          <a:bodyPr/>
          <a:lstStyle/>
          <a:p>
            <a:r>
              <a:rPr lang="en-US" dirty="0" smtClean="0">
                <a:solidFill>
                  <a:schemeClr val="bg1">
                    <a:lumMod val="85000"/>
                  </a:schemeClr>
                </a:solidFill>
              </a:rPr>
              <a:t>Learning Goals</a:t>
            </a:r>
          </a:p>
          <a:p>
            <a:r>
              <a:rPr lang="en-US" dirty="0" smtClean="0"/>
              <a:t>Sustainability: Ecological Context and “Practical” Science</a:t>
            </a:r>
          </a:p>
          <a:p>
            <a:r>
              <a:rPr lang="en-US" dirty="0" err="1" smtClean="0">
                <a:solidFill>
                  <a:schemeClr val="bg1">
                    <a:lumMod val="85000"/>
                  </a:schemeClr>
                </a:solidFill>
              </a:rPr>
              <a:t>Aquaponics</a:t>
            </a:r>
            <a:r>
              <a:rPr lang="en-US" dirty="0" smtClean="0">
                <a:solidFill>
                  <a:schemeClr val="bg1">
                    <a:lumMod val="85000"/>
                  </a:schemeClr>
                </a:solidFill>
              </a:rPr>
              <a:t>: Underlying Biology</a:t>
            </a:r>
          </a:p>
          <a:p>
            <a:r>
              <a:rPr lang="en-US" dirty="0" err="1" smtClean="0">
                <a:solidFill>
                  <a:schemeClr val="bg1">
                    <a:lumMod val="85000"/>
                  </a:schemeClr>
                </a:solidFill>
              </a:rPr>
              <a:t>Aquaponics</a:t>
            </a:r>
            <a:r>
              <a:rPr lang="en-US" dirty="0" smtClean="0">
                <a:solidFill>
                  <a:schemeClr val="bg1">
                    <a:lumMod val="85000"/>
                  </a:schemeClr>
                </a:solidFill>
              </a:rPr>
              <a:t>: Engineering Principles</a:t>
            </a:r>
          </a:p>
          <a:p>
            <a:r>
              <a:rPr lang="en-US" dirty="0" smtClean="0">
                <a:solidFill>
                  <a:schemeClr val="bg1">
                    <a:lumMod val="85000"/>
                  </a:schemeClr>
                </a:solidFill>
              </a:rPr>
              <a:t>In-class Applications of </a:t>
            </a:r>
            <a:r>
              <a:rPr lang="en-US" dirty="0" err="1" smtClean="0">
                <a:solidFill>
                  <a:schemeClr val="bg1">
                    <a:lumMod val="85000"/>
                  </a:schemeClr>
                </a:solidFill>
              </a:rPr>
              <a:t>Aquaponics</a:t>
            </a:r>
            <a:endParaRPr lang="en-US" dirty="0" smtClean="0">
              <a:solidFill>
                <a:schemeClr val="bg1">
                  <a:lumMod val="85000"/>
                </a:schemeClr>
              </a:solidFill>
            </a:endParaRPr>
          </a:p>
          <a:p>
            <a:r>
              <a:rPr lang="en-US" dirty="0" smtClean="0">
                <a:solidFill>
                  <a:schemeClr val="bg1">
                    <a:lumMod val="85000"/>
                  </a:schemeClr>
                </a:solidFill>
              </a:rPr>
              <a:t>Extension activities using an </a:t>
            </a:r>
            <a:r>
              <a:rPr lang="en-US" dirty="0" err="1" smtClean="0">
                <a:solidFill>
                  <a:schemeClr val="bg1">
                    <a:lumMod val="85000"/>
                  </a:schemeClr>
                </a:solidFill>
              </a:rPr>
              <a:t>Aquaponics</a:t>
            </a:r>
            <a:r>
              <a:rPr lang="en-US" dirty="0" smtClean="0">
                <a:solidFill>
                  <a:schemeClr val="bg1">
                    <a:lumMod val="85000"/>
                  </a:schemeClr>
                </a:solidFill>
              </a:rPr>
              <a:t> unit</a:t>
            </a:r>
          </a:p>
          <a:p>
            <a:r>
              <a:rPr lang="en-US" dirty="0" smtClean="0">
                <a:solidFill>
                  <a:schemeClr val="bg1">
                    <a:lumMod val="85000"/>
                  </a:schemeClr>
                </a:solidFill>
              </a:rPr>
              <a:t>Discoveries</a:t>
            </a:r>
            <a:endParaRPr lang="en-US" dirty="0">
              <a:solidFill>
                <a:schemeClr val="bg1">
                  <a:lumMod val="85000"/>
                </a:schemeClr>
              </a:solidFill>
            </a:endParaRPr>
          </a:p>
        </p:txBody>
      </p:sp>
    </p:spTree>
    <p:extLst>
      <p:ext uri="{BB962C8B-B14F-4D97-AF65-F5344CB8AC3E}">
        <p14:creationId xmlns:p14="http://schemas.microsoft.com/office/powerpoint/2010/main" val="332611515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3048000"/>
            <a:ext cx="2895600" cy="364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1200" y="1500150"/>
            <a:ext cx="2853514" cy="5129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4401291" y="3312731"/>
            <a:ext cx="798617" cy="1569660"/>
          </a:xfrm>
          <a:prstGeom prst="rect">
            <a:avLst/>
          </a:prstGeom>
          <a:noFill/>
        </p:spPr>
        <p:txBody>
          <a:bodyPr wrap="none" rtlCol="0">
            <a:spAutoFit/>
          </a:bodyPr>
          <a:lstStyle/>
          <a:p>
            <a:r>
              <a:rPr lang="en-US" sz="9600" dirty="0" smtClean="0">
                <a:solidFill>
                  <a:srgbClr val="00B050"/>
                </a:solidFill>
              </a:rPr>
              <a:t>&lt;</a:t>
            </a:r>
            <a:endParaRPr lang="en-US" sz="9600" dirty="0">
              <a:solidFill>
                <a:srgbClr val="00B050"/>
              </a:solidFill>
            </a:endParaRPr>
          </a:p>
        </p:txBody>
      </p:sp>
      <p:sp>
        <p:nvSpPr>
          <p:cNvPr id="3" name="Rectangle 2"/>
          <p:cNvSpPr/>
          <p:nvPr/>
        </p:nvSpPr>
        <p:spPr>
          <a:xfrm>
            <a:off x="1530202" y="228600"/>
            <a:ext cx="6071149" cy="584775"/>
          </a:xfrm>
          <a:prstGeom prst="rect">
            <a:avLst/>
          </a:prstGeom>
        </p:spPr>
        <p:txBody>
          <a:bodyPr wrap="none">
            <a:spAutoFit/>
          </a:bodyPr>
          <a:lstStyle/>
          <a:p>
            <a:pPr algn="ctr">
              <a:defRPr sz="1800" b="1" i="0" u="none" strike="noStrike" kern="1200" baseline="0">
                <a:solidFill>
                  <a:prstClr val="black"/>
                </a:solidFill>
                <a:latin typeface="+mn-lt"/>
                <a:ea typeface="+mn-ea"/>
                <a:cs typeface="+mn-cs"/>
              </a:defRPr>
            </a:pPr>
            <a:r>
              <a:rPr lang="en-US" sz="3200" dirty="0">
                <a:solidFill>
                  <a:srgbClr val="0000FF"/>
                </a:solidFill>
              </a:rPr>
              <a:t>Week 3: Average Plant Height (cm)</a:t>
            </a:r>
          </a:p>
        </p:txBody>
      </p:sp>
      <p:sp>
        <p:nvSpPr>
          <p:cNvPr id="4" name="Rectangle 3"/>
          <p:cNvSpPr/>
          <p:nvPr/>
        </p:nvSpPr>
        <p:spPr>
          <a:xfrm>
            <a:off x="1219200" y="5227260"/>
            <a:ext cx="1295400" cy="13716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6096000" y="5193256"/>
            <a:ext cx="1295400" cy="13716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1338735" y="990600"/>
            <a:ext cx="2213939" cy="523220"/>
          </a:xfrm>
          <a:prstGeom prst="rect">
            <a:avLst/>
          </a:prstGeom>
          <a:noFill/>
        </p:spPr>
        <p:txBody>
          <a:bodyPr wrap="none" rtlCol="0">
            <a:spAutoFit/>
          </a:bodyPr>
          <a:lstStyle/>
          <a:p>
            <a:r>
              <a:rPr lang="en-US" sz="2800" b="1" dirty="0" smtClean="0"/>
              <a:t>AQUAPONICS</a:t>
            </a:r>
            <a:endParaRPr lang="en-US" sz="2800" b="1" dirty="0"/>
          </a:p>
        </p:txBody>
      </p:sp>
      <p:sp>
        <p:nvSpPr>
          <p:cNvPr id="12" name="TextBox 11"/>
          <p:cNvSpPr txBox="1"/>
          <p:nvPr/>
        </p:nvSpPr>
        <p:spPr>
          <a:xfrm>
            <a:off x="6613516" y="990600"/>
            <a:ext cx="845103" cy="523220"/>
          </a:xfrm>
          <a:prstGeom prst="rect">
            <a:avLst/>
          </a:prstGeom>
          <a:noFill/>
        </p:spPr>
        <p:txBody>
          <a:bodyPr wrap="none" rtlCol="0">
            <a:spAutoFit/>
          </a:bodyPr>
          <a:lstStyle/>
          <a:p>
            <a:r>
              <a:rPr lang="en-US" sz="2800" b="1" dirty="0" smtClean="0"/>
              <a:t>SOIL</a:t>
            </a:r>
            <a:endParaRPr lang="en-US" sz="2800" b="1" dirty="0"/>
          </a:p>
        </p:txBody>
      </p:sp>
    </p:spTree>
    <p:extLst>
      <p:ext uri="{BB962C8B-B14F-4D97-AF65-F5344CB8AC3E}">
        <p14:creationId xmlns:p14="http://schemas.microsoft.com/office/powerpoint/2010/main" val="2395598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56499" y="5575300"/>
            <a:ext cx="1274619" cy="6096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8" name="Chart 7"/>
          <p:cNvGraphicFramePr>
            <a:graphicFrameLocks/>
          </p:cNvGraphicFramePr>
          <p:nvPr>
            <p:extLst>
              <p:ext uri="{D42A27DB-BD31-4B8C-83A1-F6EECF244321}">
                <p14:modId xmlns:p14="http://schemas.microsoft.com/office/powerpoint/2010/main" val="2901981588"/>
              </p:ext>
            </p:extLst>
          </p:nvPr>
        </p:nvGraphicFramePr>
        <p:xfrm>
          <a:off x="614363" y="957263"/>
          <a:ext cx="7100887" cy="4843461"/>
        </p:xfrm>
        <a:graphic>
          <a:graphicData uri="http://schemas.openxmlformats.org/drawingml/2006/chart">
            <c:chart xmlns:c="http://schemas.openxmlformats.org/drawingml/2006/chart" xmlns:r="http://schemas.openxmlformats.org/officeDocument/2006/relationships" r:id="rId4"/>
          </a:graphicData>
        </a:graphic>
      </p:graphicFrame>
      <p:sp>
        <p:nvSpPr>
          <p:cNvPr id="7" name="TextBox 6"/>
          <p:cNvSpPr txBox="1"/>
          <p:nvPr/>
        </p:nvSpPr>
        <p:spPr>
          <a:xfrm>
            <a:off x="2574540" y="4618737"/>
            <a:ext cx="591829" cy="276999"/>
          </a:xfrm>
          <a:prstGeom prst="rect">
            <a:avLst/>
          </a:prstGeom>
          <a:noFill/>
        </p:spPr>
        <p:txBody>
          <a:bodyPr wrap="none" rtlCol="0">
            <a:spAutoFit/>
          </a:bodyPr>
          <a:lstStyle/>
          <a:p>
            <a:r>
              <a:rPr lang="en-US" sz="1200" dirty="0" smtClean="0"/>
              <a:t>(n=21)</a:t>
            </a:r>
            <a:endParaRPr lang="en-US" sz="1200" dirty="0"/>
          </a:p>
        </p:txBody>
      </p:sp>
      <p:sp>
        <p:nvSpPr>
          <p:cNvPr id="9" name="TextBox 8"/>
          <p:cNvSpPr txBox="1"/>
          <p:nvPr/>
        </p:nvSpPr>
        <p:spPr>
          <a:xfrm>
            <a:off x="5761239" y="4618737"/>
            <a:ext cx="591829" cy="276999"/>
          </a:xfrm>
          <a:prstGeom prst="rect">
            <a:avLst/>
          </a:prstGeom>
          <a:noFill/>
        </p:spPr>
        <p:txBody>
          <a:bodyPr wrap="none" rtlCol="0">
            <a:spAutoFit/>
          </a:bodyPr>
          <a:lstStyle/>
          <a:p>
            <a:r>
              <a:rPr lang="en-US" sz="1200" dirty="0" smtClean="0"/>
              <a:t>(n=21)</a:t>
            </a:r>
            <a:endParaRPr lang="en-US" sz="1200" dirty="0"/>
          </a:p>
        </p:txBody>
      </p:sp>
    </p:spTree>
    <p:extLst>
      <p:ext uri="{BB962C8B-B14F-4D97-AF65-F5344CB8AC3E}">
        <p14:creationId xmlns:p14="http://schemas.microsoft.com/office/powerpoint/2010/main" val="168647556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981200"/>
            <a:ext cx="3809451" cy="5048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300386" y="751123"/>
            <a:ext cx="2213939" cy="523220"/>
          </a:xfrm>
          <a:prstGeom prst="rect">
            <a:avLst/>
          </a:prstGeom>
          <a:noFill/>
        </p:spPr>
        <p:txBody>
          <a:bodyPr wrap="none" rtlCol="0">
            <a:spAutoFit/>
          </a:bodyPr>
          <a:lstStyle/>
          <a:p>
            <a:r>
              <a:rPr lang="en-US" sz="2800" b="1" dirty="0" smtClean="0"/>
              <a:t>AQUAPONICS</a:t>
            </a:r>
            <a:endParaRPr lang="en-US" sz="2800" b="1" dirty="0"/>
          </a:p>
        </p:txBody>
      </p:sp>
      <p:sp>
        <p:nvSpPr>
          <p:cNvPr id="5" name="TextBox 4"/>
          <p:cNvSpPr txBox="1"/>
          <p:nvPr/>
        </p:nvSpPr>
        <p:spPr>
          <a:xfrm>
            <a:off x="7831120" y="744819"/>
            <a:ext cx="845103" cy="523220"/>
          </a:xfrm>
          <a:prstGeom prst="rect">
            <a:avLst/>
          </a:prstGeom>
          <a:noFill/>
        </p:spPr>
        <p:txBody>
          <a:bodyPr wrap="none" rtlCol="0">
            <a:spAutoFit/>
          </a:bodyPr>
          <a:lstStyle/>
          <a:p>
            <a:r>
              <a:rPr lang="en-US" sz="2800" b="1" dirty="0" smtClean="0"/>
              <a:t>SOIL</a:t>
            </a:r>
            <a:endParaRPr lang="en-US" sz="2800" b="1" dirty="0"/>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78026" y="1268039"/>
            <a:ext cx="2683947" cy="4824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1382064" y="-29896"/>
            <a:ext cx="6503896" cy="584775"/>
          </a:xfrm>
          <a:prstGeom prst="rect">
            <a:avLst/>
          </a:prstGeom>
        </p:spPr>
        <p:txBody>
          <a:bodyPr wrap="none">
            <a:spAutoFit/>
          </a:bodyPr>
          <a:lstStyle/>
          <a:p>
            <a:pPr algn="ctr">
              <a:defRPr sz="1800" b="1" i="0" u="none" strike="noStrike" kern="1200" baseline="0">
                <a:solidFill>
                  <a:prstClr val="black"/>
                </a:solidFill>
                <a:latin typeface="+mn-lt"/>
                <a:ea typeface="+mn-ea"/>
                <a:cs typeface="+mn-cs"/>
              </a:defRPr>
            </a:pPr>
            <a:r>
              <a:rPr lang="en-US" sz="3200" dirty="0">
                <a:solidFill>
                  <a:srgbClr val="0000FF"/>
                </a:solidFill>
              </a:rPr>
              <a:t>Week 3: Average Total Dry Weight (g)</a:t>
            </a:r>
          </a:p>
        </p:txBody>
      </p:sp>
      <p:sp>
        <p:nvSpPr>
          <p:cNvPr id="10" name="TextBox 9"/>
          <p:cNvSpPr txBox="1"/>
          <p:nvPr/>
        </p:nvSpPr>
        <p:spPr>
          <a:xfrm>
            <a:off x="4549921" y="2935665"/>
            <a:ext cx="798617" cy="1569660"/>
          </a:xfrm>
          <a:prstGeom prst="rect">
            <a:avLst/>
          </a:prstGeom>
          <a:noFill/>
        </p:spPr>
        <p:txBody>
          <a:bodyPr wrap="none" rtlCol="0">
            <a:spAutoFit/>
          </a:bodyPr>
          <a:lstStyle/>
          <a:p>
            <a:r>
              <a:rPr lang="en-US" sz="9600" dirty="0" smtClean="0">
                <a:solidFill>
                  <a:srgbClr val="FF0000"/>
                </a:solidFill>
              </a:rPr>
              <a:t>=</a:t>
            </a:r>
            <a:endParaRPr lang="en-US" sz="9600" dirty="0">
              <a:solidFill>
                <a:srgbClr val="FF0000"/>
              </a:solidFill>
            </a:endParaRPr>
          </a:p>
        </p:txBody>
      </p:sp>
    </p:spTree>
    <p:extLst>
      <p:ext uri="{BB962C8B-B14F-4D97-AF65-F5344CB8AC3E}">
        <p14:creationId xmlns:p14="http://schemas.microsoft.com/office/powerpoint/2010/main" val="94363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56635" y="0"/>
            <a:ext cx="5487365" cy="6858000"/>
          </a:xfrm>
          <a:prstGeom prst="rect">
            <a:avLst/>
          </a:prstGeom>
        </p:spPr>
      </p:pic>
      <p:sp>
        <p:nvSpPr>
          <p:cNvPr id="2" name="TextBox 1"/>
          <p:cNvSpPr txBox="1"/>
          <p:nvPr/>
        </p:nvSpPr>
        <p:spPr>
          <a:xfrm>
            <a:off x="0" y="146862"/>
            <a:ext cx="4206174" cy="1569660"/>
          </a:xfrm>
          <a:prstGeom prst="rect">
            <a:avLst/>
          </a:prstGeom>
          <a:noFill/>
        </p:spPr>
        <p:txBody>
          <a:bodyPr wrap="square" rtlCol="0">
            <a:spAutoFit/>
          </a:bodyPr>
          <a:lstStyle/>
          <a:p>
            <a:r>
              <a:rPr lang="en-US" sz="3200" b="1" dirty="0" smtClean="0"/>
              <a:t>Leaf Number </a:t>
            </a:r>
            <a:r>
              <a:rPr lang="en-US" sz="3200" dirty="0" smtClean="0"/>
              <a:t>as a proxy for developmental growth?</a:t>
            </a:r>
            <a:endParaRPr lang="en-US" sz="3200" dirty="0"/>
          </a:p>
        </p:txBody>
      </p:sp>
      <p:sp>
        <p:nvSpPr>
          <p:cNvPr id="5" name="Rectangle 4"/>
          <p:cNvSpPr/>
          <p:nvPr/>
        </p:nvSpPr>
        <p:spPr>
          <a:xfrm>
            <a:off x="3943350" y="6596390"/>
            <a:ext cx="5200650" cy="261610"/>
          </a:xfrm>
          <a:prstGeom prst="rect">
            <a:avLst/>
          </a:prstGeom>
        </p:spPr>
        <p:txBody>
          <a:bodyPr wrap="square">
            <a:spAutoFit/>
          </a:bodyPr>
          <a:lstStyle/>
          <a:p>
            <a:r>
              <a:rPr lang="en-US" sz="1100" dirty="0">
                <a:ea typeface="Calibri" panose="020F0502020204030204" pitchFamily="34" charset="0"/>
              </a:rPr>
              <a:t>Image adapted from </a:t>
            </a:r>
            <a:r>
              <a:rPr lang="en-US" sz="1100" dirty="0">
                <a:ea typeface="Calibri" panose="020F0502020204030204" pitchFamily="34" charset="0"/>
                <a:cs typeface="Times New Roman" panose="02020603050405020304" pitchFamily="18" charset="0"/>
              </a:rPr>
              <a:t>http://ohhs.ohsd.nt/~brick/pla/images/plai_seeds_dicots_bean.jpg</a:t>
            </a:r>
            <a:endParaRPr lang="en-US" sz="1100" dirty="0"/>
          </a:p>
        </p:txBody>
      </p:sp>
    </p:spTree>
    <p:extLst>
      <p:ext uri="{BB962C8B-B14F-4D97-AF65-F5344CB8AC3E}">
        <p14:creationId xmlns:p14="http://schemas.microsoft.com/office/powerpoint/2010/main" val="296824981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43799" y="5334000"/>
            <a:ext cx="1274619" cy="6096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 name="Chart 5"/>
          <p:cNvGraphicFramePr>
            <a:graphicFrameLocks/>
          </p:cNvGraphicFramePr>
          <p:nvPr>
            <p:extLst>
              <p:ext uri="{D42A27DB-BD31-4B8C-83A1-F6EECF244321}">
                <p14:modId xmlns:p14="http://schemas.microsoft.com/office/powerpoint/2010/main" val="465702100"/>
              </p:ext>
            </p:extLst>
          </p:nvPr>
        </p:nvGraphicFramePr>
        <p:xfrm>
          <a:off x="930294" y="990600"/>
          <a:ext cx="6832147" cy="43434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26740557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8325" y="2457450"/>
            <a:ext cx="3114675" cy="223140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53675" y="1419225"/>
            <a:ext cx="3141999" cy="4019550"/>
          </a:xfrm>
          <a:prstGeom prst="rect">
            <a:avLst/>
          </a:prstGeom>
          <a:noFill/>
          <a:extLst>
            <a:ext uri="{909E8E84-426E-40DD-AFC4-6F175D3DCCD1}">
              <a14:hiddenFill xmlns:a14="http://schemas.microsoft.com/office/drawing/2010/main">
                <a:solidFill>
                  <a:srgbClr val="FFFFFF"/>
                </a:solidFill>
              </a14:hiddenFill>
            </a:ext>
          </a:extLst>
        </p:spPr>
      </p:pic>
      <p:sp>
        <p:nvSpPr>
          <p:cNvPr id="6" name="Right Arrow 5"/>
          <p:cNvSpPr/>
          <p:nvPr/>
        </p:nvSpPr>
        <p:spPr>
          <a:xfrm rot="19972874">
            <a:off x="3991599" y="2581276"/>
            <a:ext cx="1162050" cy="609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1100"/>
          </a:p>
        </p:txBody>
      </p:sp>
      <p:sp>
        <p:nvSpPr>
          <p:cNvPr id="7" name="Right Arrow 6"/>
          <p:cNvSpPr/>
          <p:nvPr/>
        </p:nvSpPr>
        <p:spPr>
          <a:xfrm rot="783187">
            <a:off x="4039225" y="3562351"/>
            <a:ext cx="1162050" cy="609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1100"/>
          </a:p>
        </p:txBody>
      </p:sp>
      <p:sp>
        <p:nvSpPr>
          <p:cNvPr id="8" name="TextBox 7"/>
          <p:cNvSpPr txBox="1"/>
          <p:nvPr/>
        </p:nvSpPr>
        <p:spPr>
          <a:xfrm>
            <a:off x="1702383" y="450892"/>
            <a:ext cx="5740482" cy="707886"/>
          </a:xfrm>
          <a:prstGeom prst="rect">
            <a:avLst/>
          </a:prstGeom>
          <a:noFill/>
        </p:spPr>
        <p:txBody>
          <a:bodyPr wrap="none" rtlCol="0">
            <a:spAutoFit/>
          </a:bodyPr>
          <a:lstStyle/>
          <a:p>
            <a:r>
              <a:rPr lang="en-US" sz="4000" b="1" dirty="0" smtClean="0"/>
              <a:t>WHAT DOES SIZE TELL US?</a:t>
            </a:r>
            <a:endParaRPr lang="en-US" sz="4000" b="1" dirty="0"/>
          </a:p>
        </p:txBody>
      </p:sp>
    </p:spTree>
    <p:extLst>
      <p:ext uri="{BB962C8B-B14F-4D97-AF65-F5344CB8AC3E}">
        <p14:creationId xmlns:p14="http://schemas.microsoft.com/office/powerpoint/2010/main" val="3329126186"/>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What effect does </a:t>
            </a:r>
            <a:r>
              <a:rPr lang="en-US" dirty="0" err="1" smtClean="0"/>
              <a:t>aquaponics</a:t>
            </a:r>
            <a:r>
              <a:rPr lang="en-US" dirty="0" smtClean="0"/>
              <a:t> vs. soil have on plants?</a:t>
            </a:r>
            <a:endParaRPr lang="en-US" dirty="0"/>
          </a:p>
        </p:txBody>
      </p:sp>
      <p:sp>
        <p:nvSpPr>
          <p:cNvPr id="3" name="Content Placeholder 2"/>
          <p:cNvSpPr>
            <a:spLocks noGrp="1"/>
          </p:cNvSpPr>
          <p:nvPr>
            <p:ph idx="1"/>
          </p:nvPr>
        </p:nvSpPr>
        <p:spPr>
          <a:xfrm>
            <a:off x="628649" y="1825625"/>
            <a:ext cx="8098661" cy="4308957"/>
          </a:xfrm>
        </p:spPr>
        <p:txBody>
          <a:bodyPr>
            <a:normAutofit lnSpcReduction="10000"/>
          </a:bodyPr>
          <a:lstStyle/>
          <a:p>
            <a:pPr marL="0" indent="0">
              <a:buNone/>
            </a:pPr>
            <a:r>
              <a:rPr lang="en-US" dirty="0" smtClean="0"/>
              <a:t>Compared to soil plants, </a:t>
            </a:r>
            <a:r>
              <a:rPr lang="en-US" dirty="0" err="1" smtClean="0"/>
              <a:t>aquaponic</a:t>
            </a:r>
            <a:r>
              <a:rPr lang="en-US" dirty="0" smtClean="0"/>
              <a:t> plants are…</a:t>
            </a:r>
          </a:p>
          <a:p>
            <a:pPr marL="514350" indent="-514350">
              <a:buAutoNum type="arabicParenBoth"/>
            </a:pPr>
            <a:r>
              <a:rPr lang="en-US" dirty="0" smtClean="0"/>
              <a:t>Shorter</a:t>
            </a:r>
          </a:p>
          <a:p>
            <a:pPr marL="514350" indent="-514350">
              <a:buAutoNum type="arabicParenBoth"/>
            </a:pPr>
            <a:r>
              <a:rPr lang="en-US" dirty="0" smtClean="0"/>
              <a:t>Similar in weight</a:t>
            </a:r>
          </a:p>
          <a:p>
            <a:pPr marL="514350" indent="-514350">
              <a:buAutoNum type="arabicParenBoth"/>
            </a:pPr>
            <a:r>
              <a:rPr lang="en-US" dirty="0" smtClean="0"/>
              <a:t>Spending a lot of their internal resources on root growth (Does this mean the environment is nutrient rich or poor?)</a:t>
            </a:r>
          </a:p>
          <a:p>
            <a:pPr marL="514350" indent="-514350">
              <a:buAutoNum type="arabicParenBoth"/>
            </a:pPr>
            <a:r>
              <a:rPr lang="en-US" dirty="0" smtClean="0"/>
              <a:t>If leaf number is a good indicator of plant maturity, then they are similar in developmental stage to soil plants (c.f., double light </a:t>
            </a:r>
            <a:r>
              <a:rPr lang="en-US" dirty="0" err="1" smtClean="0"/>
              <a:t>expt</a:t>
            </a:r>
            <a:r>
              <a:rPr lang="en-US" dirty="0" smtClean="0"/>
              <a:t>) over the same time span.</a:t>
            </a:r>
          </a:p>
        </p:txBody>
      </p:sp>
    </p:spTree>
    <p:extLst>
      <p:ext uri="{BB962C8B-B14F-4D97-AF65-F5344CB8AC3E}">
        <p14:creationId xmlns:p14="http://schemas.microsoft.com/office/powerpoint/2010/main" val="3764950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Datasets available as Appendices!</a:t>
            </a:r>
            <a:endParaRPr lang="en-US" dirty="0"/>
          </a:p>
        </p:txBody>
      </p:sp>
      <p:sp>
        <p:nvSpPr>
          <p:cNvPr id="3" name="Content Placeholder 2"/>
          <p:cNvSpPr>
            <a:spLocks noGrp="1"/>
          </p:cNvSpPr>
          <p:nvPr>
            <p:ph idx="1"/>
          </p:nvPr>
        </p:nvSpPr>
        <p:spPr>
          <a:xfrm>
            <a:off x="848568" y="2566404"/>
            <a:ext cx="7152432" cy="3024167"/>
          </a:xfrm>
        </p:spPr>
        <p:txBody>
          <a:bodyPr>
            <a:noAutofit/>
          </a:bodyPr>
          <a:lstStyle/>
          <a:p>
            <a:r>
              <a:rPr lang="en-US" sz="4000" dirty="0" smtClean="0"/>
              <a:t>Basic Experiment (Reference)</a:t>
            </a:r>
          </a:p>
          <a:p>
            <a:r>
              <a:rPr lang="en-US" sz="4000" dirty="0" smtClean="0"/>
              <a:t>Light Duration</a:t>
            </a:r>
          </a:p>
          <a:p>
            <a:r>
              <a:rPr lang="en-US" sz="4000" dirty="0" smtClean="0"/>
              <a:t>Plant Density </a:t>
            </a:r>
          </a:p>
          <a:p>
            <a:endParaRPr lang="en-US" sz="4000" dirty="0"/>
          </a:p>
        </p:txBody>
      </p:sp>
    </p:spTree>
    <p:extLst>
      <p:ext uri="{BB962C8B-B14F-4D97-AF65-F5344CB8AC3E}">
        <p14:creationId xmlns:p14="http://schemas.microsoft.com/office/powerpoint/2010/main" val="1583921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6446" y="1055404"/>
            <a:ext cx="6539695" cy="4326824"/>
          </a:xfrm>
        </p:spPr>
        <p:txBody>
          <a:bodyPr>
            <a:normAutofit/>
          </a:bodyPr>
          <a:lstStyle/>
          <a:p>
            <a:pPr algn="ctr"/>
            <a:r>
              <a:rPr lang="en-US" b="1" dirty="0" smtClean="0">
                <a:solidFill>
                  <a:srgbClr val="0000FF"/>
                </a:solidFill>
              </a:rPr>
              <a:t>WHAT ELSE CAN YOU DO WITH AN AQUAPONICS UNIT IN THE CLASSROOM?</a:t>
            </a:r>
            <a:endParaRPr lang="en-US" b="1" dirty="0">
              <a:solidFill>
                <a:srgbClr val="0000FF"/>
              </a:solidFill>
            </a:endParaRPr>
          </a:p>
        </p:txBody>
      </p:sp>
    </p:spTree>
    <p:extLst>
      <p:ext uri="{BB962C8B-B14F-4D97-AF65-F5344CB8AC3E}">
        <p14:creationId xmlns:p14="http://schemas.microsoft.com/office/powerpoint/2010/main" val="133772325"/>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descr="http://tropicalfishandaquariums.com/Catfish/CorydorasSterbaiCor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30679" y="4639116"/>
            <a:ext cx="2572972" cy="202627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2531877" y="222027"/>
            <a:ext cx="3858290" cy="1325563"/>
          </a:xfrm>
        </p:spPr>
        <p:txBody>
          <a:bodyPr/>
          <a:lstStyle/>
          <a:p>
            <a:r>
              <a:rPr lang="en-US" b="1" dirty="0" smtClean="0"/>
              <a:t>EXTENSION #1</a:t>
            </a:r>
            <a:endParaRPr lang="en-US" b="1" dirty="0"/>
          </a:p>
        </p:txBody>
      </p:sp>
      <p:pic>
        <p:nvPicPr>
          <p:cNvPr id="6" name="Picture 5"/>
          <p:cNvPicPr>
            <a:picLocks noChangeAspect="1"/>
          </p:cNvPicPr>
          <p:nvPr/>
        </p:nvPicPr>
        <p:blipFill>
          <a:blip r:embed="rId3"/>
          <a:stretch>
            <a:fillRect/>
          </a:stretch>
        </p:blipFill>
        <p:spPr>
          <a:xfrm>
            <a:off x="2709862" y="3262058"/>
            <a:ext cx="3680305" cy="1989208"/>
          </a:xfrm>
          <a:prstGeom prst="rect">
            <a:avLst/>
          </a:prstGeom>
        </p:spPr>
      </p:pic>
      <p:pic>
        <p:nvPicPr>
          <p:cNvPr id="7" name="Picture 6"/>
          <p:cNvPicPr>
            <a:picLocks noChangeAspect="1"/>
          </p:cNvPicPr>
          <p:nvPr/>
        </p:nvPicPr>
        <p:blipFill>
          <a:blip r:embed="rId4"/>
          <a:stretch>
            <a:fillRect/>
          </a:stretch>
        </p:blipFill>
        <p:spPr>
          <a:xfrm>
            <a:off x="242998" y="1547590"/>
            <a:ext cx="3311102" cy="2205703"/>
          </a:xfrm>
          <a:prstGeom prst="rect">
            <a:avLst/>
          </a:prstGeom>
        </p:spPr>
      </p:pic>
    </p:spTree>
    <p:extLst>
      <p:ext uri="{BB962C8B-B14F-4D97-AF65-F5344CB8AC3E}">
        <p14:creationId xmlns:p14="http://schemas.microsoft.com/office/powerpoint/2010/main" val="956501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1000" fill="hold"/>
                                        <p:tgtEl>
                                          <p:spTgt spid="6"/>
                                        </p:tgtEl>
                                        <p:attrNameLst>
                                          <p:attrName>ppt_w</p:attrName>
                                        </p:attrNameLst>
                                      </p:cBhvr>
                                      <p:tavLst>
                                        <p:tav tm="0">
                                          <p:val>
                                            <p:fltVal val="0"/>
                                          </p:val>
                                        </p:tav>
                                        <p:tav tm="100000">
                                          <p:val>
                                            <p:strVal val="#ppt_w"/>
                                          </p:val>
                                        </p:tav>
                                      </p:tavLst>
                                    </p:anim>
                                    <p:anim calcmode="lin" valueType="num">
                                      <p:cBhvr>
                                        <p:cTn id="16" dur="1000" fill="hold"/>
                                        <p:tgtEl>
                                          <p:spTgt spid="6"/>
                                        </p:tgtEl>
                                        <p:attrNameLst>
                                          <p:attrName>ppt_h</p:attrName>
                                        </p:attrNameLst>
                                      </p:cBhvr>
                                      <p:tavLst>
                                        <p:tav tm="0">
                                          <p:val>
                                            <p:fltVal val="0"/>
                                          </p:val>
                                        </p:tav>
                                        <p:tav tm="100000">
                                          <p:val>
                                            <p:strVal val="#ppt_h"/>
                                          </p:val>
                                        </p:tav>
                                      </p:tavLst>
                                    </p:anim>
                                    <p:anim calcmode="lin" valueType="num">
                                      <p:cBhvr>
                                        <p:cTn id="17" dur="1000" fill="hold"/>
                                        <p:tgtEl>
                                          <p:spTgt spid="6"/>
                                        </p:tgtEl>
                                        <p:attrNameLst>
                                          <p:attrName>style.rotation</p:attrName>
                                        </p:attrNameLst>
                                      </p:cBhvr>
                                      <p:tavLst>
                                        <p:tav tm="0">
                                          <p:val>
                                            <p:fltVal val="90"/>
                                          </p:val>
                                        </p:tav>
                                        <p:tav tm="100000">
                                          <p:val>
                                            <p:fltVal val="0"/>
                                          </p:val>
                                        </p:tav>
                                      </p:tavLst>
                                    </p:anim>
                                    <p:animEffect transition="in" filter="fade">
                                      <p:cBhvr>
                                        <p:cTn id="18" dur="10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7172"/>
                                        </p:tgtEl>
                                        <p:attrNameLst>
                                          <p:attrName>style.visibility</p:attrName>
                                        </p:attrNameLst>
                                      </p:cBhvr>
                                      <p:to>
                                        <p:strVal val="visible"/>
                                      </p:to>
                                    </p:set>
                                    <p:anim calcmode="lin" valueType="num">
                                      <p:cBhvr>
                                        <p:cTn id="23" dur="1000" fill="hold"/>
                                        <p:tgtEl>
                                          <p:spTgt spid="7172"/>
                                        </p:tgtEl>
                                        <p:attrNameLst>
                                          <p:attrName>ppt_w</p:attrName>
                                        </p:attrNameLst>
                                      </p:cBhvr>
                                      <p:tavLst>
                                        <p:tav tm="0">
                                          <p:val>
                                            <p:fltVal val="0"/>
                                          </p:val>
                                        </p:tav>
                                        <p:tav tm="100000">
                                          <p:val>
                                            <p:strVal val="#ppt_w"/>
                                          </p:val>
                                        </p:tav>
                                      </p:tavLst>
                                    </p:anim>
                                    <p:anim calcmode="lin" valueType="num">
                                      <p:cBhvr>
                                        <p:cTn id="24" dur="1000" fill="hold"/>
                                        <p:tgtEl>
                                          <p:spTgt spid="7172"/>
                                        </p:tgtEl>
                                        <p:attrNameLst>
                                          <p:attrName>ppt_h</p:attrName>
                                        </p:attrNameLst>
                                      </p:cBhvr>
                                      <p:tavLst>
                                        <p:tav tm="0">
                                          <p:val>
                                            <p:fltVal val="0"/>
                                          </p:val>
                                        </p:tav>
                                        <p:tav tm="100000">
                                          <p:val>
                                            <p:strVal val="#ppt_h"/>
                                          </p:val>
                                        </p:tav>
                                      </p:tavLst>
                                    </p:anim>
                                    <p:anim calcmode="lin" valueType="num">
                                      <p:cBhvr>
                                        <p:cTn id="25" dur="1000" fill="hold"/>
                                        <p:tgtEl>
                                          <p:spTgt spid="7172"/>
                                        </p:tgtEl>
                                        <p:attrNameLst>
                                          <p:attrName>style.rotation</p:attrName>
                                        </p:attrNameLst>
                                      </p:cBhvr>
                                      <p:tavLst>
                                        <p:tav tm="0">
                                          <p:val>
                                            <p:fltVal val="90"/>
                                          </p:val>
                                        </p:tav>
                                        <p:tav tm="100000">
                                          <p:val>
                                            <p:fltVal val="0"/>
                                          </p:val>
                                        </p:tav>
                                      </p:tavLst>
                                    </p:anim>
                                    <p:animEffect transition="in" filter="fade">
                                      <p:cBhvr>
                                        <p:cTn id="26" dur="1000"/>
                                        <p:tgtEl>
                                          <p:spTgt spid="71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0235" y="1018353"/>
            <a:ext cx="8283530" cy="562153"/>
          </a:xfrm>
        </p:spPr>
        <p:txBody>
          <a:bodyPr>
            <a:normAutofit fontScale="90000"/>
          </a:bodyPr>
          <a:lstStyle/>
          <a:p>
            <a:r>
              <a:rPr lang="en-US" dirty="0"/>
              <a:t>I</a:t>
            </a:r>
            <a:r>
              <a:rPr lang="en-US" dirty="0" smtClean="0"/>
              <a:t>ndustrial agriculture depends on….</a:t>
            </a:r>
            <a:endParaRPr lang="en-US" dirty="0"/>
          </a:p>
        </p:txBody>
      </p:sp>
      <p:sp>
        <p:nvSpPr>
          <p:cNvPr id="3" name="Content Placeholder 2"/>
          <p:cNvSpPr>
            <a:spLocks noGrp="1"/>
          </p:cNvSpPr>
          <p:nvPr>
            <p:ph idx="1"/>
          </p:nvPr>
        </p:nvSpPr>
        <p:spPr>
          <a:xfrm>
            <a:off x="628650" y="1822028"/>
            <a:ext cx="3299406" cy="1625914"/>
          </a:xfrm>
        </p:spPr>
        <p:txBody>
          <a:bodyPr>
            <a:normAutofit fontScale="92500"/>
          </a:bodyPr>
          <a:lstStyle/>
          <a:p>
            <a:r>
              <a:rPr lang="en-US" dirty="0" smtClean="0"/>
              <a:t>fossil fuels </a:t>
            </a:r>
          </a:p>
          <a:p>
            <a:r>
              <a:rPr lang="en-US" dirty="0" smtClean="0"/>
              <a:t>unlimited freshwater</a:t>
            </a:r>
          </a:p>
          <a:p>
            <a:r>
              <a:rPr lang="en-US" dirty="0" smtClean="0"/>
              <a:t>stable climate </a:t>
            </a:r>
            <a:endParaRPr lang="en-US" dirty="0"/>
          </a:p>
        </p:txBody>
      </p:sp>
      <p:sp>
        <p:nvSpPr>
          <p:cNvPr id="4" name="TextBox 3"/>
          <p:cNvSpPr txBox="1"/>
          <p:nvPr/>
        </p:nvSpPr>
        <p:spPr>
          <a:xfrm>
            <a:off x="628650" y="3541710"/>
            <a:ext cx="6619315" cy="584775"/>
          </a:xfrm>
          <a:prstGeom prst="rect">
            <a:avLst/>
          </a:prstGeom>
          <a:noFill/>
        </p:spPr>
        <p:txBody>
          <a:bodyPr wrap="square" rtlCol="0">
            <a:spAutoFit/>
          </a:bodyPr>
          <a:lstStyle/>
          <a:p>
            <a:r>
              <a:rPr lang="en-US" sz="3200" dirty="0" smtClean="0">
                <a:solidFill>
                  <a:srgbClr val="0000FF"/>
                </a:solidFill>
              </a:rPr>
              <a:t>Are these resources renewable?</a:t>
            </a:r>
            <a:endParaRPr lang="en-US" sz="3200" dirty="0">
              <a:solidFill>
                <a:srgbClr val="0000FF"/>
              </a:solidFill>
            </a:endParaRPr>
          </a:p>
        </p:txBody>
      </p:sp>
      <p:sp>
        <p:nvSpPr>
          <p:cNvPr id="5" name="TextBox 4"/>
          <p:cNvSpPr txBox="1"/>
          <p:nvPr/>
        </p:nvSpPr>
        <p:spPr>
          <a:xfrm>
            <a:off x="1292038" y="4116359"/>
            <a:ext cx="6619315" cy="584775"/>
          </a:xfrm>
          <a:prstGeom prst="rect">
            <a:avLst/>
          </a:prstGeom>
          <a:noFill/>
        </p:spPr>
        <p:txBody>
          <a:bodyPr wrap="square" rtlCol="0">
            <a:spAutoFit/>
          </a:bodyPr>
          <a:lstStyle/>
          <a:p>
            <a:r>
              <a:rPr lang="en-US" sz="3200" dirty="0" smtClean="0">
                <a:solidFill>
                  <a:srgbClr val="0000FF"/>
                </a:solidFill>
              </a:rPr>
              <a:t>Are these resources sustainable?</a:t>
            </a:r>
            <a:endParaRPr lang="en-US" sz="3200" dirty="0">
              <a:solidFill>
                <a:srgbClr val="0000FF"/>
              </a:solidFill>
            </a:endParaRPr>
          </a:p>
        </p:txBody>
      </p:sp>
      <p:sp>
        <p:nvSpPr>
          <p:cNvPr id="7" name="TextBox 6"/>
          <p:cNvSpPr txBox="1"/>
          <p:nvPr/>
        </p:nvSpPr>
        <p:spPr>
          <a:xfrm>
            <a:off x="1955427" y="4807746"/>
            <a:ext cx="5292538" cy="584775"/>
          </a:xfrm>
          <a:prstGeom prst="rect">
            <a:avLst/>
          </a:prstGeom>
          <a:noFill/>
        </p:spPr>
        <p:txBody>
          <a:bodyPr wrap="square" rtlCol="0">
            <a:spAutoFit/>
          </a:bodyPr>
          <a:lstStyle/>
          <a:p>
            <a:r>
              <a:rPr lang="en-US" sz="3200" dirty="0" smtClean="0">
                <a:solidFill>
                  <a:srgbClr val="0000FF"/>
                </a:solidFill>
              </a:rPr>
              <a:t>Are these resources reliable?</a:t>
            </a:r>
            <a:endParaRPr lang="en-US" sz="3200" dirty="0">
              <a:solidFill>
                <a:srgbClr val="0000FF"/>
              </a:solidFill>
            </a:endParaRPr>
          </a:p>
        </p:txBody>
      </p:sp>
    </p:spTree>
    <p:extLst>
      <p:ext uri="{BB962C8B-B14F-4D97-AF65-F5344CB8AC3E}">
        <p14:creationId xmlns:p14="http://schemas.microsoft.com/office/powerpoint/2010/main" val="1837464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2650" y="0"/>
            <a:ext cx="5322207" cy="1071788"/>
          </a:xfrm>
        </p:spPr>
        <p:txBody>
          <a:bodyPr/>
          <a:lstStyle/>
          <a:p>
            <a:r>
              <a:rPr lang="en-US" b="1" dirty="0" smtClean="0"/>
              <a:t>What about the fish?</a:t>
            </a:r>
            <a:endParaRPr lang="en-US" b="1" dirty="0"/>
          </a:p>
        </p:txBody>
      </p:sp>
      <p:sp>
        <p:nvSpPr>
          <p:cNvPr id="3" name="Content Placeholder 2"/>
          <p:cNvSpPr>
            <a:spLocks noGrp="1"/>
          </p:cNvSpPr>
          <p:nvPr>
            <p:ph idx="1"/>
          </p:nvPr>
        </p:nvSpPr>
        <p:spPr>
          <a:xfrm>
            <a:off x="381221" y="969282"/>
            <a:ext cx="8402931" cy="1071789"/>
          </a:xfrm>
        </p:spPr>
        <p:txBody>
          <a:bodyPr>
            <a:noAutofit/>
          </a:bodyPr>
          <a:lstStyle/>
          <a:p>
            <a:pPr marL="0" indent="0">
              <a:buNone/>
            </a:pPr>
            <a:r>
              <a:rPr lang="en-US" sz="2400" dirty="0" smtClean="0">
                <a:solidFill>
                  <a:srgbClr val="FF0000"/>
                </a:solidFill>
              </a:rPr>
              <a:t>No, we don’t consume any fish raised in the science lab.</a:t>
            </a:r>
          </a:p>
          <a:p>
            <a:pPr marL="0" indent="0">
              <a:buNone/>
            </a:pPr>
            <a:r>
              <a:rPr lang="en-US" sz="2400" dirty="0" smtClean="0">
                <a:solidFill>
                  <a:srgbClr val="FF0000"/>
                </a:solidFill>
              </a:rPr>
              <a:t>See Foraging Niches Lab in </a:t>
            </a:r>
            <a:r>
              <a:rPr lang="en-US" sz="2400" dirty="0">
                <a:solidFill>
                  <a:srgbClr val="FF0000"/>
                </a:solidFill>
              </a:rPr>
              <a:t>pgs. 184-197 </a:t>
            </a:r>
            <a:r>
              <a:rPr lang="en-US" sz="2400" dirty="0" smtClean="0">
                <a:solidFill>
                  <a:srgbClr val="FF0000"/>
                </a:solidFill>
              </a:rPr>
              <a:t>of Kingsolver (2006)</a:t>
            </a:r>
          </a:p>
          <a:p>
            <a:endParaRPr lang="en-US" sz="2400" dirty="0">
              <a:solidFill>
                <a:srgbClr val="FF0000"/>
              </a:solidFill>
            </a:endParaRPr>
          </a:p>
        </p:txBody>
      </p:sp>
      <p:pic>
        <p:nvPicPr>
          <p:cNvPr id="1024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2333592"/>
            <a:ext cx="6166958" cy="34689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4" descr="http://tropicalfishandaquariums.com/Catfish/CorydorasSterbaiCor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02234" y="5018566"/>
            <a:ext cx="2281918" cy="173310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4"/>
          <a:stretch>
            <a:fillRect/>
          </a:stretch>
        </p:blipFill>
        <p:spPr>
          <a:xfrm>
            <a:off x="6502235" y="3657599"/>
            <a:ext cx="2281917" cy="1233378"/>
          </a:xfrm>
          <a:prstGeom prst="rect">
            <a:avLst/>
          </a:prstGeom>
        </p:spPr>
      </p:pic>
      <p:pic>
        <p:nvPicPr>
          <p:cNvPr id="10" name="Picture 9"/>
          <p:cNvPicPr>
            <a:picLocks noChangeAspect="1"/>
          </p:cNvPicPr>
          <p:nvPr/>
        </p:nvPicPr>
        <p:blipFill>
          <a:blip r:embed="rId5"/>
          <a:stretch>
            <a:fillRect/>
          </a:stretch>
        </p:blipFill>
        <p:spPr>
          <a:xfrm>
            <a:off x="6550191" y="2041072"/>
            <a:ext cx="2235127" cy="1488938"/>
          </a:xfrm>
          <a:prstGeom prst="rect">
            <a:avLst/>
          </a:prstGeom>
        </p:spPr>
      </p:pic>
    </p:spTree>
    <p:extLst>
      <p:ext uri="{BB962C8B-B14F-4D97-AF65-F5344CB8AC3E}">
        <p14:creationId xmlns:p14="http://schemas.microsoft.com/office/powerpoint/2010/main" val="3414856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Effect transition="in" filter="fade">
                                      <p:cBhvr>
                                        <p:cTn id="18" dur="500"/>
                                        <p:tgtEl>
                                          <p:spTgt spid="3">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Effect transition="in" filter="fade">
                                      <p:cBhvr>
                                        <p:cTn id="23"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65764" y="387507"/>
            <a:ext cx="3344882" cy="640463"/>
          </a:xfrm>
        </p:spPr>
        <p:txBody>
          <a:bodyPr>
            <a:normAutofit fontScale="90000"/>
          </a:bodyPr>
          <a:lstStyle/>
          <a:p>
            <a:r>
              <a:rPr lang="en-US" b="1" dirty="0" smtClean="0"/>
              <a:t>EXTENSION #2</a:t>
            </a:r>
            <a:endParaRPr lang="en-US" b="1" dirty="0"/>
          </a:p>
        </p:txBody>
      </p:sp>
      <p:pic>
        <p:nvPicPr>
          <p:cNvPr id="3074" name="Picture 2" descr="https://sp.yimg.com/ib/th?id=JN.TNpRbDESOw29iRH4Ps60Ew&amp;pid=15.1&amp;P=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7142" y="1378575"/>
            <a:ext cx="4602125" cy="4602125"/>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2"/>
          <p:cNvSpPr>
            <a:spLocks noGrp="1"/>
          </p:cNvSpPr>
          <p:nvPr>
            <p:ph idx="1"/>
          </p:nvPr>
        </p:nvSpPr>
        <p:spPr>
          <a:xfrm>
            <a:off x="1792745" y="6227083"/>
            <a:ext cx="5290917" cy="516618"/>
          </a:xfrm>
        </p:spPr>
        <p:txBody>
          <a:bodyPr>
            <a:noAutofit/>
          </a:bodyPr>
          <a:lstStyle/>
          <a:p>
            <a:pPr marL="0" indent="0">
              <a:buNone/>
            </a:pPr>
            <a:r>
              <a:rPr lang="en-US" dirty="0" smtClean="0"/>
              <a:t>See White and </a:t>
            </a:r>
            <a:r>
              <a:rPr lang="en-US" dirty="0" err="1" smtClean="0"/>
              <a:t>Maskiewicz</a:t>
            </a:r>
            <a:r>
              <a:rPr lang="en-US" dirty="0" smtClean="0"/>
              <a:t> (2014)</a:t>
            </a:r>
          </a:p>
          <a:p>
            <a:endParaRPr lang="en-US" dirty="0"/>
          </a:p>
        </p:txBody>
      </p:sp>
    </p:spTree>
    <p:extLst>
      <p:ext uri="{BB962C8B-B14F-4D97-AF65-F5344CB8AC3E}">
        <p14:creationId xmlns:p14="http://schemas.microsoft.com/office/powerpoint/2010/main" val="1007678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9253" y="144839"/>
            <a:ext cx="4922144" cy="781094"/>
          </a:xfrm>
        </p:spPr>
        <p:txBody>
          <a:bodyPr/>
          <a:lstStyle/>
          <a:p>
            <a:r>
              <a:rPr lang="en-US" b="1" dirty="0" smtClean="0"/>
              <a:t>Big Picture?</a:t>
            </a:r>
            <a:endParaRPr lang="en-US" b="1" dirty="0"/>
          </a:p>
        </p:txBody>
      </p:sp>
      <p:sp>
        <p:nvSpPr>
          <p:cNvPr id="3" name="Content Placeholder 2"/>
          <p:cNvSpPr>
            <a:spLocks noGrp="1"/>
          </p:cNvSpPr>
          <p:nvPr>
            <p:ph idx="1"/>
          </p:nvPr>
        </p:nvSpPr>
        <p:spPr>
          <a:xfrm>
            <a:off x="203647" y="960481"/>
            <a:ext cx="4857750" cy="2316119"/>
          </a:xfrm>
        </p:spPr>
        <p:txBody>
          <a:bodyPr>
            <a:noAutofit/>
          </a:bodyPr>
          <a:lstStyle/>
          <a:p>
            <a:pPr marL="0" indent="0">
              <a:buNone/>
            </a:pPr>
            <a:r>
              <a:rPr lang="en-US" sz="2400" dirty="0" smtClean="0">
                <a:solidFill>
                  <a:srgbClr val="0000FF"/>
                </a:solidFill>
              </a:rPr>
              <a:t>Outside of Nyack…</a:t>
            </a:r>
          </a:p>
          <a:p>
            <a:r>
              <a:rPr lang="en-US" sz="2400" dirty="0" smtClean="0"/>
              <a:t>Michael </a:t>
            </a:r>
            <a:r>
              <a:rPr lang="en-US" sz="2400" dirty="0" err="1" smtClean="0"/>
              <a:t>Amadori</a:t>
            </a:r>
            <a:endParaRPr lang="en-US" sz="2400" dirty="0" smtClean="0"/>
          </a:p>
          <a:p>
            <a:r>
              <a:rPr lang="en-US" sz="2400" dirty="0" smtClean="0"/>
              <a:t>Global Service Outreach</a:t>
            </a:r>
          </a:p>
          <a:p>
            <a:r>
              <a:rPr lang="en-US" sz="2400" dirty="0" smtClean="0"/>
              <a:t>At Home Use</a:t>
            </a:r>
          </a:p>
          <a:p>
            <a:endParaRPr lang="en-US" sz="2400" dirty="0"/>
          </a:p>
        </p:txBody>
      </p:sp>
      <p:pic>
        <p:nvPicPr>
          <p:cNvPr id="2050" name="Picture 2" descr="http://www.esf.edu/communications/news/newsimg/2011/07.06.aquaponic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4870" y="268047"/>
            <a:ext cx="3849129" cy="256352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4"/>
          <a:stretch>
            <a:fillRect/>
          </a:stretch>
        </p:blipFill>
        <p:spPr>
          <a:xfrm>
            <a:off x="5294871" y="2831568"/>
            <a:ext cx="3849129" cy="412048"/>
          </a:xfrm>
          <a:prstGeom prst="rect">
            <a:avLst/>
          </a:prstGeom>
        </p:spPr>
      </p:pic>
      <p:pic>
        <p:nvPicPr>
          <p:cNvPr id="2052" name="Picture 4" descr="Aquaponics logal final fina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290" y="3350296"/>
            <a:ext cx="4913625" cy="197636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Aquafarm"/>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99208" y="3922656"/>
            <a:ext cx="2209934" cy="2944865"/>
          </a:xfrm>
          <a:prstGeom prst="rect">
            <a:avLst/>
          </a:prstGeom>
          <a:noFill/>
          <a:ln w="38100">
            <a:solidFill>
              <a:schemeClr val="bg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498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2050"/>
                                        </p:tgtEl>
                                        <p:attrNameLst>
                                          <p:attrName>style.visibility</p:attrName>
                                        </p:attrNameLst>
                                      </p:cBhvr>
                                      <p:to>
                                        <p:strVal val="visible"/>
                                      </p:to>
                                    </p:set>
                                    <p:animEffect transition="in" filter="fade">
                                      <p:cBhvr>
                                        <p:cTn id="15" dur="500"/>
                                        <p:tgtEl>
                                          <p:spTgt spid="2050"/>
                                        </p:tgtEl>
                                      </p:cBhvr>
                                    </p:animEffect>
                                  </p:childTnLst>
                                </p:cTn>
                              </p:par>
                              <p:par>
                                <p:cTn id="16" presetID="10" presetClass="entr" presetSubtype="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fade">
                                      <p:cBhvr>
                                        <p:cTn id="23" dur="500"/>
                                        <p:tgtEl>
                                          <p:spTgt spid="3">
                                            <p:txEl>
                                              <p:pRg st="2" end="2"/>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2052"/>
                                        </p:tgtEl>
                                        <p:attrNameLst>
                                          <p:attrName>style.visibility</p:attrName>
                                        </p:attrNameLst>
                                      </p:cBhvr>
                                      <p:to>
                                        <p:strVal val="visible"/>
                                      </p:to>
                                    </p:set>
                                    <p:animEffect transition="in" filter="fade">
                                      <p:cBhvr>
                                        <p:cTn id="26" dur="500"/>
                                        <p:tgtEl>
                                          <p:spTgt spid="2052"/>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Effect transition="in" filter="fade">
                                      <p:cBhvr>
                                        <p:cTn id="31" dur="500"/>
                                        <p:tgtEl>
                                          <p:spTgt spid="3">
                                            <p:txEl>
                                              <p:pRg st="3" end="3"/>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2054"/>
                                        </p:tgtEl>
                                        <p:attrNameLst>
                                          <p:attrName>style.visibility</p:attrName>
                                        </p:attrNameLst>
                                      </p:cBhvr>
                                      <p:to>
                                        <p:strVal val="visible"/>
                                      </p:to>
                                    </p:set>
                                    <p:animEffect transition="in" filter="fade">
                                      <p:cBhvr>
                                        <p:cTn id="34" dur="500"/>
                                        <p:tgtEl>
                                          <p:spTgt spid="20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9253" y="144839"/>
            <a:ext cx="4922144" cy="781094"/>
          </a:xfrm>
        </p:spPr>
        <p:txBody>
          <a:bodyPr/>
          <a:lstStyle/>
          <a:p>
            <a:r>
              <a:rPr lang="en-US" b="1" dirty="0"/>
              <a:t>Big Picture?</a:t>
            </a:r>
          </a:p>
        </p:txBody>
      </p:sp>
      <p:sp>
        <p:nvSpPr>
          <p:cNvPr id="3" name="Content Placeholder 2"/>
          <p:cNvSpPr>
            <a:spLocks noGrp="1"/>
          </p:cNvSpPr>
          <p:nvPr>
            <p:ph idx="1"/>
          </p:nvPr>
        </p:nvSpPr>
        <p:spPr>
          <a:xfrm>
            <a:off x="155575" y="960481"/>
            <a:ext cx="5031741" cy="1890295"/>
          </a:xfrm>
        </p:spPr>
        <p:txBody>
          <a:bodyPr>
            <a:noAutofit/>
          </a:bodyPr>
          <a:lstStyle/>
          <a:p>
            <a:r>
              <a:rPr lang="en-US" sz="2400" dirty="0"/>
              <a:t>Barrel-</a:t>
            </a:r>
            <a:r>
              <a:rPr lang="en-US" sz="2400" dirty="0" err="1"/>
              <a:t>Ponics</a:t>
            </a:r>
            <a:r>
              <a:rPr lang="en-US" sz="2400" dirty="0"/>
              <a:t>® </a:t>
            </a:r>
            <a:r>
              <a:rPr lang="en-US" sz="2400" dirty="0" smtClean="0"/>
              <a:t>systems</a:t>
            </a:r>
          </a:p>
          <a:p>
            <a:r>
              <a:rPr lang="en-US" sz="2400" dirty="0" err="1"/>
              <a:t>Arduino</a:t>
            </a:r>
            <a:r>
              <a:rPr lang="en-US" sz="2400" dirty="0"/>
              <a:t>-based, urban </a:t>
            </a:r>
            <a:r>
              <a:rPr lang="en-US" sz="2400" dirty="0" err="1"/>
              <a:t>aquaponics</a:t>
            </a:r>
            <a:endParaRPr lang="en-US" sz="2400" dirty="0"/>
          </a:p>
          <a:p>
            <a:r>
              <a:rPr lang="en-US" sz="2400" dirty="0" smtClean="0"/>
              <a:t>Disney kids</a:t>
            </a:r>
          </a:p>
          <a:p>
            <a:r>
              <a:rPr lang="en-US" sz="2400" dirty="0" smtClean="0"/>
              <a:t>Connections overseas (Rick </a:t>
            </a:r>
            <a:r>
              <a:rPr lang="en-US" sz="2400" dirty="0" err="1" smtClean="0"/>
              <a:t>Harner</a:t>
            </a:r>
            <a:r>
              <a:rPr lang="en-US" sz="2400" dirty="0" smtClean="0"/>
              <a:t>)</a:t>
            </a:r>
          </a:p>
          <a:p>
            <a:endParaRPr lang="en-US" sz="2400" dirty="0"/>
          </a:p>
        </p:txBody>
      </p:sp>
      <p:pic>
        <p:nvPicPr>
          <p:cNvPr id="1026" name="Picture 2" descr="http://aquaponicsplan.com/wp-content/uploads/2013/05/barrel-aquaponics-system-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74317" y="356970"/>
            <a:ext cx="3781425" cy="2828925"/>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5740147" y="3310051"/>
            <a:ext cx="2743251" cy="369332"/>
          </a:xfrm>
          <a:prstGeom prst="rect">
            <a:avLst/>
          </a:prstGeom>
        </p:spPr>
        <p:txBody>
          <a:bodyPr wrap="none">
            <a:spAutoFit/>
          </a:bodyPr>
          <a:lstStyle/>
          <a:p>
            <a:r>
              <a:rPr lang="en-US" smtClean="0"/>
              <a:t>http://www.fastonline.org/</a:t>
            </a:r>
            <a:endParaRPr lang="en-US" dirty="0"/>
          </a:p>
        </p:txBody>
      </p:sp>
      <p:sp>
        <p:nvSpPr>
          <p:cNvPr id="7" name="Rectangle 6"/>
          <p:cNvSpPr/>
          <p:nvPr/>
        </p:nvSpPr>
        <p:spPr>
          <a:xfrm>
            <a:off x="178146" y="5624685"/>
            <a:ext cx="2836867" cy="369332"/>
          </a:xfrm>
          <a:prstGeom prst="rect">
            <a:avLst/>
          </a:prstGeom>
        </p:spPr>
        <p:txBody>
          <a:bodyPr wrap="none">
            <a:spAutoFit/>
          </a:bodyPr>
          <a:lstStyle/>
          <a:p>
            <a:r>
              <a:rPr lang="en-US" dirty="0"/>
              <a:t>http://youtu.be/3IryIOyPfTE</a:t>
            </a:r>
          </a:p>
        </p:txBody>
      </p:sp>
      <p:pic>
        <p:nvPicPr>
          <p:cNvPr id="1028" name="Picture 4" descr="Eric Maundu, an electrical engineer grow fresh foods sustainable in urban cities using smart aquaponic systems.  He teaches at American Steel Studio in West Oaklan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989" y="3218622"/>
            <a:ext cx="3618139" cy="2406063"/>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3552050" y="5941090"/>
            <a:ext cx="3864767" cy="923330"/>
          </a:xfrm>
          <a:prstGeom prst="rect">
            <a:avLst/>
          </a:prstGeom>
        </p:spPr>
        <p:txBody>
          <a:bodyPr wrap="square">
            <a:spAutoFit/>
          </a:bodyPr>
          <a:lstStyle/>
          <a:p>
            <a:r>
              <a:rPr lang="en-US" dirty="0"/>
              <a:t>http://video.disney.com/watch/disneychannel-pass-the-plate-aquaponics-4e879b81b29bfcca9da2bc2f</a:t>
            </a:r>
          </a:p>
        </p:txBody>
      </p:sp>
      <p:pic>
        <p:nvPicPr>
          <p:cNvPr id="1030" name="Picture 6" descr="http://cdnvideo.dolimg.com/cdn_assets/7513eb9954b1fb3613b2927e63f054444347c35c.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52050" y="3817015"/>
            <a:ext cx="3781425" cy="2124075"/>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1855128" y="5297168"/>
            <a:ext cx="1393330" cy="369332"/>
          </a:xfrm>
          <a:prstGeom prst="rect">
            <a:avLst/>
          </a:prstGeom>
        </p:spPr>
        <p:txBody>
          <a:bodyPr wrap="none">
            <a:spAutoFit/>
          </a:bodyPr>
          <a:lstStyle/>
          <a:p>
            <a:r>
              <a:rPr lang="en-US" dirty="0"/>
              <a:t>Eric </a:t>
            </a:r>
            <a:r>
              <a:rPr lang="en-US" dirty="0" err="1"/>
              <a:t>Maundu</a:t>
            </a:r>
            <a:endParaRPr lang="en-US" dirty="0"/>
          </a:p>
        </p:txBody>
      </p:sp>
      <p:sp>
        <p:nvSpPr>
          <p:cNvPr id="4" name="AutoShape 2" descr="Image result for fb"/>
          <p:cNvSpPr>
            <a:spLocks noChangeAspect="1" noChangeArrowheads="1"/>
          </p:cNvSpPr>
          <p:nvPr/>
        </p:nvSpPr>
        <p:spPr bwMode="auto">
          <a:xfrm>
            <a:off x="155575" y="-685800"/>
            <a:ext cx="1438275" cy="14382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24687" y="4247213"/>
            <a:ext cx="1438275" cy="1438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92027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fade">
                                      <p:cBhvr>
                                        <p:cTn id="10" dur="500"/>
                                        <p:tgtEl>
                                          <p:spTgt spid="102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fade">
                                      <p:cBhvr>
                                        <p:cTn id="18" dur="500"/>
                                        <p:tgtEl>
                                          <p:spTgt spid="3">
                                            <p:txEl>
                                              <p:pRg st="1" end="1"/>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par>
                                <p:cTn id="22" presetID="10" presetClass="entr" presetSubtype="0" fill="hold" nodeType="withEffect">
                                  <p:stCondLst>
                                    <p:cond delay="0"/>
                                  </p:stCondLst>
                                  <p:childTnLst>
                                    <p:set>
                                      <p:cBhvr>
                                        <p:cTn id="23" dur="1" fill="hold">
                                          <p:stCondLst>
                                            <p:cond delay="0"/>
                                          </p:stCondLst>
                                        </p:cTn>
                                        <p:tgtEl>
                                          <p:spTgt spid="1028"/>
                                        </p:tgtEl>
                                        <p:attrNameLst>
                                          <p:attrName>style.visibility</p:attrName>
                                        </p:attrNameLst>
                                      </p:cBhvr>
                                      <p:to>
                                        <p:strVal val="visible"/>
                                      </p:to>
                                    </p:set>
                                    <p:animEffect transition="in" filter="fade">
                                      <p:cBhvr>
                                        <p:cTn id="24" dur="500"/>
                                        <p:tgtEl>
                                          <p:spTgt spid="1028"/>
                                        </p:tgtEl>
                                      </p:cBhvr>
                                    </p:animEffect>
                                  </p:childTnLst>
                                </p:cTn>
                              </p:par>
                              <p:par>
                                <p:cTn id="25" presetID="1"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3">
                                            <p:txEl>
                                              <p:pRg st="2" end="2"/>
                                            </p:txEl>
                                          </p:spTgt>
                                        </p:tgtEl>
                                        <p:attrNameLst>
                                          <p:attrName>style.visibility</p:attrName>
                                        </p:attrNameLst>
                                      </p:cBhvr>
                                      <p:to>
                                        <p:strVal val="visible"/>
                                      </p:to>
                                    </p:set>
                                    <p:animEffect transition="in" filter="fade">
                                      <p:cBhvr>
                                        <p:cTn id="31" dur="500"/>
                                        <p:tgtEl>
                                          <p:spTgt spid="3">
                                            <p:txEl>
                                              <p:pRg st="2" end="2"/>
                                            </p:txEl>
                                          </p:spTgt>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500"/>
                                        <p:tgtEl>
                                          <p:spTgt spid="9"/>
                                        </p:tgtEl>
                                      </p:cBhvr>
                                    </p:animEffect>
                                  </p:childTnLst>
                                </p:cTn>
                              </p:par>
                              <p:par>
                                <p:cTn id="35" presetID="10" presetClass="entr" presetSubtype="0" fill="hold" nodeType="withEffect">
                                  <p:stCondLst>
                                    <p:cond delay="0"/>
                                  </p:stCondLst>
                                  <p:childTnLst>
                                    <p:set>
                                      <p:cBhvr>
                                        <p:cTn id="36" dur="1" fill="hold">
                                          <p:stCondLst>
                                            <p:cond delay="0"/>
                                          </p:stCondLst>
                                        </p:cTn>
                                        <p:tgtEl>
                                          <p:spTgt spid="1030"/>
                                        </p:tgtEl>
                                        <p:attrNameLst>
                                          <p:attrName>style.visibility</p:attrName>
                                        </p:attrNameLst>
                                      </p:cBhvr>
                                      <p:to>
                                        <p:strVal val="visible"/>
                                      </p:to>
                                    </p:set>
                                    <p:animEffect transition="in" filter="fade">
                                      <p:cBhvr>
                                        <p:cTn id="37" dur="500"/>
                                        <p:tgtEl>
                                          <p:spTgt spid="103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3" end="3"/>
                                            </p:txEl>
                                          </p:spTgt>
                                        </p:tgtEl>
                                        <p:attrNameLst>
                                          <p:attrName>style.visibility</p:attrName>
                                        </p:attrNameLst>
                                      </p:cBhvr>
                                      <p:to>
                                        <p:strVal val="visible"/>
                                      </p:to>
                                    </p:set>
                                    <p:animEffect transition="in" filter="fade">
                                      <p:cBhvr>
                                        <p:cTn id="42" dur="500"/>
                                        <p:tgtEl>
                                          <p:spTgt spid="3">
                                            <p:txEl>
                                              <p:pRg st="3" end="3"/>
                                            </p:txEl>
                                          </p:spTgt>
                                        </p:tgtEl>
                                      </p:cBhvr>
                                    </p:animEffect>
                                  </p:childTnLst>
                                </p:cTn>
                              </p:par>
                              <p:par>
                                <p:cTn id="43" presetID="10" presetClass="entr" presetSubtype="0" fill="hold" nodeType="withEffect">
                                  <p:stCondLst>
                                    <p:cond delay="0"/>
                                  </p:stCondLst>
                                  <p:childTnLst>
                                    <p:set>
                                      <p:cBhvr>
                                        <p:cTn id="44" dur="1" fill="hold">
                                          <p:stCondLst>
                                            <p:cond delay="0"/>
                                          </p:stCondLst>
                                        </p:cTn>
                                        <p:tgtEl>
                                          <p:spTgt spid="1027"/>
                                        </p:tgtEl>
                                        <p:attrNameLst>
                                          <p:attrName>style.visibility</p:attrName>
                                        </p:attrNameLst>
                                      </p:cBhvr>
                                      <p:to>
                                        <p:strVal val="visible"/>
                                      </p:to>
                                    </p:set>
                                    <p:animEffect transition="in" filter="fade">
                                      <p:cBhvr>
                                        <p:cTn id="45" dur="500"/>
                                        <p:tgtEl>
                                          <p:spTgt spid="1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6" grpId="0"/>
      <p:bldP spid="7" grpId="0"/>
      <p:bldP spid="9" grpId="0"/>
      <p:bldP spid="10"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s://brettfish.files.wordpress.com/2012/11/thank-you-fish.jpg?w=640&amp;h=38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6320" y="2024005"/>
            <a:ext cx="3213100" cy="1915198"/>
          </a:xfrm>
          <a:prstGeom prst="rect">
            <a:avLst/>
          </a:prstGeom>
          <a:noFill/>
          <a:extLst>
            <a:ext uri="{909E8E84-426E-40DD-AFC4-6F175D3DCCD1}">
              <a14:hiddenFill xmlns:a14="http://schemas.microsoft.com/office/drawing/2010/main">
                <a:solidFill>
                  <a:srgbClr val="FFFFFF"/>
                </a:solidFill>
              </a14:hiddenFill>
            </a:ext>
          </a:extLst>
        </p:spPr>
      </p:pic>
      <p:sp>
        <p:nvSpPr>
          <p:cNvPr id="36867" name="Rectangle 3"/>
          <p:cNvSpPr>
            <a:spLocks noGrp="1" noChangeArrowheads="1"/>
          </p:cNvSpPr>
          <p:nvPr>
            <p:ph type="body" sz="half" idx="1"/>
          </p:nvPr>
        </p:nvSpPr>
        <p:spPr>
          <a:xfrm>
            <a:off x="149822" y="434739"/>
            <a:ext cx="7493991" cy="5317879"/>
          </a:xfrm>
        </p:spPr>
        <p:txBody>
          <a:bodyPr>
            <a:normAutofit fontScale="92500" lnSpcReduction="10000"/>
          </a:bodyPr>
          <a:lstStyle/>
          <a:p>
            <a:pPr eaLnBrk="1" hangingPunct="1"/>
            <a:endParaRPr lang="en-US" altLang="en-US" sz="1800" dirty="0" smtClean="0">
              <a:latin typeface="Century Gothic" panose="020B0502020202020204" pitchFamily="34" charset="0"/>
            </a:endParaRPr>
          </a:p>
          <a:p>
            <a:pPr marL="0" indent="0">
              <a:buNone/>
            </a:pPr>
            <a:r>
              <a:rPr lang="en-US" sz="1800" b="1" dirty="0" smtClean="0">
                <a:latin typeface="Century Gothic" panose="020B0502020202020204" pitchFamily="34" charset="0"/>
              </a:rPr>
              <a:t>A</a:t>
            </a:r>
            <a:r>
              <a:rPr lang="en-US" altLang="en-US" sz="1800" b="1" dirty="0" smtClean="0">
                <a:latin typeface="Century Gothic" panose="020B0502020202020204" pitchFamily="34" charset="0"/>
              </a:rPr>
              <a:t>BLE</a:t>
            </a:r>
          </a:p>
          <a:p>
            <a:pPr marL="0" indent="0">
              <a:buNone/>
            </a:pPr>
            <a:r>
              <a:rPr lang="en-US" sz="1800" dirty="0">
                <a:latin typeface="Century Gothic" panose="020B0502020202020204" pitchFamily="34" charset="0"/>
              </a:rPr>
              <a:t>Roberta Williams Laboratory Teaching Initiative Grant (2012)</a:t>
            </a:r>
          </a:p>
          <a:p>
            <a:pPr marL="0" indent="0">
              <a:buNone/>
            </a:pPr>
            <a:endParaRPr lang="en-US" altLang="en-US" sz="1800" b="1" dirty="0" smtClean="0">
              <a:latin typeface="Century Gothic" panose="020B0502020202020204" pitchFamily="34" charset="0"/>
            </a:endParaRPr>
          </a:p>
          <a:p>
            <a:pPr marL="0" indent="0">
              <a:buNone/>
            </a:pPr>
            <a:r>
              <a:rPr lang="en-US" altLang="en-US" sz="1800" b="1" dirty="0" smtClean="0">
                <a:latin typeface="Century Gothic" panose="020B0502020202020204" pitchFamily="34" charset="0"/>
              </a:rPr>
              <a:t>Boston University</a:t>
            </a:r>
          </a:p>
          <a:p>
            <a:pPr marL="0" indent="0">
              <a:buNone/>
            </a:pPr>
            <a:r>
              <a:rPr lang="sv-SE" sz="1800" dirty="0" smtClean="0">
                <a:latin typeface="Century Gothic" panose="020B0502020202020204" pitchFamily="34" charset="0"/>
              </a:rPr>
              <a:t>  Angela </a:t>
            </a:r>
            <a:r>
              <a:rPr lang="sv-SE" sz="1800" dirty="0">
                <a:latin typeface="Century Gothic" panose="020B0502020202020204" pitchFamily="34" charset="0"/>
              </a:rPr>
              <a:t>Seliga </a:t>
            </a:r>
            <a:endParaRPr lang="sv-SE" sz="1800" dirty="0" smtClean="0">
              <a:latin typeface="Century Gothic" panose="020B0502020202020204" pitchFamily="34" charset="0"/>
            </a:endParaRPr>
          </a:p>
          <a:p>
            <a:pPr marL="0" indent="0">
              <a:buNone/>
            </a:pPr>
            <a:r>
              <a:rPr lang="sv-SE" sz="1800" dirty="0" smtClean="0">
                <a:latin typeface="Century Gothic" panose="020B0502020202020204" pitchFamily="34" charset="0"/>
              </a:rPr>
              <a:t>  Kathryn </a:t>
            </a:r>
            <a:r>
              <a:rPr lang="sv-SE" sz="1800" dirty="0">
                <a:latin typeface="Century Gothic" panose="020B0502020202020204" pitchFamily="34" charset="0"/>
              </a:rPr>
              <a:t>Spilios </a:t>
            </a:r>
            <a:endParaRPr lang="sv-SE" sz="1800" dirty="0" smtClean="0">
              <a:latin typeface="Century Gothic" panose="020B0502020202020204" pitchFamily="34" charset="0"/>
            </a:endParaRPr>
          </a:p>
          <a:p>
            <a:pPr marL="0" indent="0">
              <a:buNone/>
            </a:pPr>
            <a:r>
              <a:rPr lang="en-US" sz="1800" dirty="0" smtClean="0">
                <a:latin typeface="Century Gothic" panose="020B0502020202020204" pitchFamily="34" charset="0"/>
              </a:rPr>
              <a:t>  </a:t>
            </a:r>
            <a:r>
              <a:rPr lang="en-US" sz="1800" dirty="0" err="1" smtClean="0">
                <a:latin typeface="Century Gothic" panose="020B0502020202020204" pitchFamily="34" charset="0"/>
              </a:rPr>
              <a:t>Barkha</a:t>
            </a:r>
            <a:r>
              <a:rPr lang="en-US" sz="1800" dirty="0" smtClean="0">
                <a:latin typeface="Century Gothic" panose="020B0502020202020204" pitchFamily="34" charset="0"/>
              </a:rPr>
              <a:t> Shah</a:t>
            </a:r>
          </a:p>
          <a:p>
            <a:pPr marL="0" indent="0">
              <a:buNone/>
            </a:pPr>
            <a:r>
              <a:rPr lang="en-US" altLang="en-US" sz="1800" dirty="0">
                <a:latin typeface="Century Gothic" panose="020B0502020202020204" pitchFamily="34" charset="0"/>
              </a:rPr>
              <a:t> </a:t>
            </a:r>
            <a:r>
              <a:rPr lang="en-US" altLang="en-US" sz="1800" dirty="0" smtClean="0">
                <a:latin typeface="Century Gothic" panose="020B0502020202020204" pitchFamily="34" charset="0"/>
              </a:rPr>
              <a:t> Staff!</a:t>
            </a:r>
          </a:p>
          <a:p>
            <a:pPr>
              <a:buNone/>
            </a:pPr>
            <a:endParaRPr lang="en-US" altLang="en-US" sz="1800" dirty="0">
              <a:latin typeface="Century Gothic" panose="020B0502020202020204" pitchFamily="34" charset="0"/>
            </a:endParaRPr>
          </a:p>
          <a:p>
            <a:pPr>
              <a:buNone/>
            </a:pPr>
            <a:r>
              <a:rPr lang="en-US" altLang="en-US" sz="1800" b="1" dirty="0" smtClean="0">
                <a:latin typeface="Century Gothic" panose="020B0502020202020204" pitchFamily="34" charset="0"/>
              </a:rPr>
              <a:t>Nyack College </a:t>
            </a:r>
          </a:p>
          <a:p>
            <a:pPr>
              <a:buNone/>
            </a:pPr>
            <a:r>
              <a:rPr lang="en-US" altLang="en-US" sz="1800" dirty="0">
                <a:latin typeface="Century Gothic" panose="020B0502020202020204" pitchFamily="34" charset="0"/>
              </a:rPr>
              <a:t>  Dept. Natural Sciences</a:t>
            </a:r>
          </a:p>
          <a:p>
            <a:pPr eaLnBrk="1" hangingPunct="1">
              <a:buFontTx/>
              <a:buNone/>
            </a:pPr>
            <a:r>
              <a:rPr lang="en-US" altLang="en-US" sz="1800" dirty="0" smtClean="0">
                <a:latin typeface="Century Gothic" panose="020B0502020202020204" pitchFamily="34" charset="0"/>
              </a:rPr>
              <a:t>  Jacqueline Washington</a:t>
            </a:r>
          </a:p>
          <a:p>
            <a:pPr eaLnBrk="1" hangingPunct="1">
              <a:buFontTx/>
              <a:buNone/>
            </a:pPr>
            <a:r>
              <a:rPr lang="en-US" altLang="en-US" sz="1800" dirty="0" smtClean="0">
                <a:latin typeface="Century Gothic" panose="020B0502020202020204" pitchFamily="34" charset="0"/>
              </a:rPr>
              <a:t>  Fernando </a:t>
            </a:r>
            <a:r>
              <a:rPr lang="en-US" altLang="en-US" sz="1800" dirty="0" err="1" smtClean="0">
                <a:latin typeface="Century Gothic" panose="020B0502020202020204" pitchFamily="34" charset="0"/>
              </a:rPr>
              <a:t>Arzola</a:t>
            </a:r>
            <a:r>
              <a:rPr lang="en-US" altLang="en-US" sz="1800" dirty="0" smtClean="0">
                <a:latin typeface="Century Gothic" panose="020B0502020202020204" pitchFamily="34" charset="0"/>
              </a:rPr>
              <a:t> Jr.</a:t>
            </a:r>
          </a:p>
          <a:p>
            <a:pPr>
              <a:buNone/>
            </a:pPr>
            <a:r>
              <a:rPr lang="en-US" sz="1800" b="1" dirty="0" smtClean="0">
                <a:latin typeface="Century Gothic" panose="020B0502020202020204" pitchFamily="34" charset="0"/>
              </a:rPr>
              <a:t>  </a:t>
            </a:r>
            <a:r>
              <a:rPr lang="en-US" altLang="en-US" sz="1800" dirty="0" smtClean="0">
                <a:latin typeface="Century Gothic" panose="020B0502020202020204" pitchFamily="34" charset="0"/>
              </a:rPr>
              <a:t>Nina </a:t>
            </a:r>
            <a:r>
              <a:rPr lang="en-US" sz="1800" dirty="0" err="1" smtClean="0">
                <a:latin typeface="Century Gothic" panose="020B0502020202020204" pitchFamily="34" charset="0"/>
              </a:rPr>
              <a:t>Balmaceda</a:t>
            </a:r>
            <a:endParaRPr lang="en-US" sz="1800" dirty="0" smtClean="0">
              <a:latin typeface="Century Gothic" panose="020B0502020202020204" pitchFamily="34" charset="0"/>
            </a:endParaRPr>
          </a:p>
          <a:p>
            <a:pPr>
              <a:buNone/>
            </a:pPr>
            <a:r>
              <a:rPr lang="en-US" sz="1800" dirty="0">
                <a:latin typeface="Century Gothic" panose="020B0502020202020204" pitchFamily="34" charset="0"/>
              </a:rPr>
              <a:t> </a:t>
            </a:r>
            <a:r>
              <a:rPr lang="en-US" sz="1800" dirty="0" smtClean="0">
                <a:latin typeface="Century Gothic" panose="020B0502020202020204" pitchFamily="34" charset="0"/>
              </a:rPr>
              <a:t> Our</a:t>
            </a:r>
            <a:r>
              <a:rPr lang="en-US" altLang="en-US" sz="1800" dirty="0" smtClean="0">
                <a:latin typeface="Century Gothic" panose="020B0502020202020204" pitchFamily="34" charset="0"/>
              </a:rPr>
              <a:t> students!</a:t>
            </a:r>
            <a:endParaRPr lang="en-US" altLang="en-US" sz="1800" dirty="0">
              <a:latin typeface="Century Gothic" panose="020B0502020202020204" pitchFamily="34" charset="0"/>
            </a:endParaRPr>
          </a:p>
          <a:p>
            <a:pPr eaLnBrk="1" hangingPunct="1">
              <a:buFontTx/>
              <a:buNone/>
            </a:pPr>
            <a:endParaRPr lang="en-US" altLang="en-US" sz="1800" dirty="0" smtClean="0">
              <a:latin typeface="Century Gothic" panose="020B0502020202020204" pitchFamily="34" charset="0"/>
            </a:endParaRPr>
          </a:p>
          <a:p>
            <a:pPr eaLnBrk="1" hangingPunct="1">
              <a:buFontTx/>
              <a:buNone/>
            </a:pPr>
            <a:endParaRPr lang="en-US" altLang="en-US" sz="1800" dirty="0" smtClean="0">
              <a:latin typeface="Century Gothic" panose="020B0502020202020204" pitchFamily="34" charset="0"/>
            </a:endParaRPr>
          </a:p>
          <a:p>
            <a:pPr eaLnBrk="1" hangingPunct="1">
              <a:buFontTx/>
              <a:buNone/>
            </a:pPr>
            <a:endParaRPr lang="en-US" altLang="en-US" sz="1800" dirty="0" smtClean="0">
              <a:latin typeface="Century Gothic" panose="020B0502020202020204" pitchFamily="34" charset="0"/>
            </a:endParaRPr>
          </a:p>
          <a:p>
            <a:pPr eaLnBrk="1" hangingPunct="1">
              <a:buFontTx/>
              <a:buNone/>
            </a:pPr>
            <a:endParaRPr lang="en-US" altLang="en-US" sz="1800" dirty="0" smtClean="0">
              <a:latin typeface="Century Gothic" panose="020B0502020202020204" pitchFamily="34" charset="0"/>
            </a:endParaRPr>
          </a:p>
        </p:txBody>
      </p:sp>
      <p:pic>
        <p:nvPicPr>
          <p:cNvPr id="36869" name="Picture 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9823" y="5951745"/>
            <a:ext cx="2375620" cy="9062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3266731" y="1754021"/>
            <a:ext cx="2734448" cy="1754326"/>
          </a:xfrm>
          <a:prstGeom prst="rect">
            <a:avLst/>
          </a:prstGeom>
        </p:spPr>
        <p:txBody>
          <a:bodyPr wrap="square">
            <a:spAutoFit/>
          </a:bodyPr>
          <a:lstStyle/>
          <a:p>
            <a:pPr>
              <a:buNone/>
            </a:pPr>
            <a:r>
              <a:rPr lang="en-US" altLang="en-US" b="1" dirty="0">
                <a:latin typeface="Century Gothic" panose="020B0502020202020204" pitchFamily="34" charset="0"/>
              </a:rPr>
              <a:t>Stony Brook University</a:t>
            </a:r>
          </a:p>
          <a:p>
            <a:r>
              <a:rPr lang="en-US" altLang="en-US" dirty="0">
                <a:latin typeface="Century Gothic" panose="020B0502020202020204" pitchFamily="34" charset="0"/>
              </a:rPr>
              <a:t>  Michael </a:t>
            </a:r>
            <a:r>
              <a:rPr lang="en-US" altLang="en-US" dirty="0" smtClean="0">
                <a:latin typeface="Century Gothic" panose="020B0502020202020204" pitchFamily="34" charset="0"/>
              </a:rPr>
              <a:t>Axelrod</a:t>
            </a:r>
          </a:p>
          <a:p>
            <a:r>
              <a:rPr lang="en-US" altLang="en-US" dirty="0">
                <a:latin typeface="Century Gothic" panose="020B0502020202020204" pitchFamily="34" charset="0"/>
              </a:rPr>
              <a:t> </a:t>
            </a:r>
            <a:r>
              <a:rPr lang="en-US" altLang="en-US" dirty="0" smtClean="0">
                <a:latin typeface="Century Gothic" panose="020B0502020202020204" pitchFamily="34" charset="0"/>
              </a:rPr>
              <a:t> John </a:t>
            </a:r>
            <a:r>
              <a:rPr lang="en-US" altLang="en-US" dirty="0" err="1" smtClean="0">
                <a:latin typeface="Century Gothic" panose="020B0502020202020204" pitchFamily="34" charset="0"/>
              </a:rPr>
              <a:t>Klumpp</a:t>
            </a:r>
            <a:endParaRPr lang="en-US" altLang="en-US" dirty="0" smtClean="0">
              <a:latin typeface="Century Gothic" panose="020B0502020202020204" pitchFamily="34" charset="0"/>
            </a:endParaRPr>
          </a:p>
          <a:p>
            <a:r>
              <a:rPr lang="en-US" altLang="en-US" dirty="0">
                <a:latin typeface="Century Gothic" panose="020B0502020202020204" pitchFamily="34" charset="0"/>
              </a:rPr>
              <a:t> </a:t>
            </a:r>
            <a:r>
              <a:rPr lang="en-US" altLang="en-US" dirty="0" smtClean="0">
                <a:latin typeface="Century Gothic" panose="020B0502020202020204" pitchFamily="34" charset="0"/>
              </a:rPr>
              <a:t> Stephen Abrams</a:t>
            </a:r>
          </a:p>
          <a:p>
            <a:r>
              <a:rPr lang="en-US" altLang="en-US" dirty="0" smtClean="0">
                <a:latin typeface="Century Gothic" panose="020B0502020202020204" pitchFamily="34" charset="0"/>
              </a:rPr>
              <a:t>  </a:t>
            </a:r>
            <a:r>
              <a:rPr lang="en-US" dirty="0">
                <a:latin typeface="Century Gothic" panose="020B0502020202020204" pitchFamily="34" charset="0"/>
              </a:rPr>
              <a:t>Niamh B O'Hara</a:t>
            </a:r>
          </a:p>
          <a:p>
            <a:endParaRPr lang="en-US" altLang="en-US" dirty="0">
              <a:latin typeface="Century Gothic" panose="020B0502020202020204" pitchFamily="34" charset="0"/>
            </a:endParaRPr>
          </a:p>
        </p:txBody>
      </p:sp>
      <p:sp>
        <p:nvSpPr>
          <p:cNvPr id="12" name="Title 1"/>
          <p:cNvSpPr txBox="1">
            <a:spLocks/>
          </p:cNvSpPr>
          <p:nvPr/>
        </p:nvSpPr>
        <p:spPr>
          <a:xfrm>
            <a:off x="1937842" y="0"/>
            <a:ext cx="5047479" cy="626548"/>
          </a:xfrm>
          <a:prstGeom prst="rect">
            <a:avLst/>
          </a:prstGeom>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u="sng" dirty="0" smtClean="0">
                <a:latin typeface="Aharoni" panose="02010803020104030203" pitchFamily="2" charset="-79"/>
                <a:cs typeface="Aharoni" panose="02010803020104030203" pitchFamily="2" charset="-79"/>
              </a:rPr>
              <a:t>Acknowledgements</a:t>
            </a:r>
            <a:endParaRPr lang="en-US" b="1" u="sng" dirty="0">
              <a:latin typeface="Aharoni" panose="02010803020104030203" pitchFamily="2" charset="-79"/>
              <a:cs typeface="Aharoni" panose="02010803020104030203" pitchFamily="2" charset="-79"/>
            </a:endParaRPr>
          </a:p>
        </p:txBody>
      </p:sp>
      <p:pic>
        <p:nvPicPr>
          <p:cNvPr id="8" name="Picture 7"/>
          <p:cNvPicPr>
            <a:picLocks noChangeAspect="1"/>
          </p:cNvPicPr>
          <p:nvPr/>
        </p:nvPicPr>
        <p:blipFill>
          <a:blip r:embed="rId5"/>
          <a:stretch>
            <a:fillRect/>
          </a:stretch>
        </p:blipFill>
        <p:spPr>
          <a:xfrm>
            <a:off x="3165051" y="5978990"/>
            <a:ext cx="2937808" cy="923745"/>
          </a:xfrm>
          <a:prstGeom prst="rect">
            <a:avLst/>
          </a:prstGeom>
        </p:spPr>
      </p:pic>
      <p:pic>
        <p:nvPicPr>
          <p:cNvPr id="10" name="Picture 9"/>
          <p:cNvPicPr>
            <a:picLocks noChangeAspect="1"/>
          </p:cNvPicPr>
          <p:nvPr/>
        </p:nvPicPr>
        <p:blipFill>
          <a:blip r:embed="rId6"/>
          <a:stretch>
            <a:fillRect/>
          </a:stretch>
        </p:blipFill>
        <p:spPr>
          <a:xfrm>
            <a:off x="6917825" y="5933660"/>
            <a:ext cx="1790909" cy="924340"/>
          </a:xfrm>
          <a:prstGeom prst="rect">
            <a:avLst/>
          </a:prstGeom>
        </p:spPr>
      </p:pic>
      <p:sp>
        <p:nvSpPr>
          <p:cNvPr id="11" name="Rectangle 10"/>
          <p:cNvSpPr/>
          <p:nvPr/>
        </p:nvSpPr>
        <p:spPr>
          <a:xfrm>
            <a:off x="3373395" y="3707474"/>
            <a:ext cx="5041400" cy="1200329"/>
          </a:xfrm>
          <a:prstGeom prst="rect">
            <a:avLst/>
          </a:prstGeom>
        </p:spPr>
        <p:txBody>
          <a:bodyPr wrap="square">
            <a:spAutoFit/>
          </a:bodyPr>
          <a:lstStyle/>
          <a:p>
            <a:pPr>
              <a:buNone/>
            </a:pPr>
            <a:r>
              <a:rPr lang="en-US" altLang="en-US" b="1" dirty="0" smtClean="0">
                <a:latin typeface="Century Gothic" panose="020B0502020202020204" pitchFamily="34" charset="0"/>
              </a:rPr>
              <a:t>Hydroponics Stores</a:t>
            </a:r>
            <a:endParaRPr lang="en-US" altLang="en-US" b="1" dirty="0">
              <a:latin typeface="Century Gothic" panose="020B0502020202020204" pitchFamily="34" charset="0"/>
            </a:endParaRPr>
          </a:p>
          <a:p>
            <a:r>
              <a:rPr lang="en-US" altLang="en-US" dirty="0" smtClean="0">
                <a:latin typeface="Century Gothic" panose="020B0502020202020204" pitchFamily="34" charset="0"/>
              </a:rPr>
              <a:t>Hydroponic Garden Centers </a:t>
            </a:r>
            <a:r>
              <a:rPr lang="en-US" altLang="en-US" sz="1200" dirty="0" smtClean="0">
                <a:latin typeface="Century Gothic" panose="020B0502020202020204" pitchFamily="34" charset="0"/>
              </a:rPr>
              <a:t>(Flushing, NY)</a:t>
            </a:r>
          </a:p>
          <a:p>
            <a:r>
              <a:rPr lang="en-US" altLang="en-US" dirty="0" smtClean="0">
                <a:latin typeface="Century Gothic" panose="020B0502020202020204" pitchFamily="34" charset="0"/>
              </a:rPr>
              <a:t>Harvest Moon Hydroponics </a:t>
            </a:r>
            <a:r>
              <a:rPr lang="en-US" altLang="en-US" sz="1200" dirty="0" smtClean="0">
                <a:latin typeface="Century Gothic" panose="020B0502020202020204" pitchFamily="34" charset="0"/>
              </a:rPr>
              <a:t>(Central Nyack, NY)</a:t>
            </a:r>
            <a:endParaRPr lang="en-US" altLang="en-US" dirty="0" smtClean="0">
              <a:latin typeface="Century Gothic" panose="020B0502020202020204" pitchFamily="34" charset="0"/>
            </a:endParaRPr>
          </a:p>
          <a:p>
            <a:r>
              <a:rPr lang="en-US" altLang="en-US" dirty="0" err="1" smtClean="0">
                <a:latin typeface="Century Gothic" panose="020B0502020202020204" pitchFamily="34" charset="0"/>
              </a:rPr>
              <a:t>GyoStuff</a:t>
            </a:r>
            <a:r>
              <a:rPr lang="en-US" altLang="en-US" dirty="0" smtClean="0">
                <a:latin typeface="Century Gothic" panose="020B0502020202020204" pitchFamily="34" charset="0"/>
              </a:rPr>
              <a:t> </a:t>
            </a:r>
            <a:r>
              <a:rPr lang="en-US" altLang="en-US" sz="1200" dirty="0" smtClean="0">
                <a:latin typeface="Century Gothic" panose="020B0502020202020204" pitchFamily="34" charset="0"/>
              </a:rPr>
              <a:t>(Cambridge, MA)</a:t>
            </a:r>
            <a:endParaRPr lang="en-US" altLang="en-US" sz="1200" dirty="0">
              <a:latin typeface="Century Gothic" panose="020B0502020202020204" pitchFamily="34" charset="0"/>
            </a:endParaRPr>
          </a:p>
        </p:txBody>
      </p:sp>
      <p:sp>
        <p:nvSpPr>
          <p:cNvPr id="13" name="Rectangle 12"/>
          <p:cNvSpPr/>
          <p:nvPr/>
        </p:nvSpPr>
        <p:spPr>
          <a:xfrm>
            <a:off x="3373395" y="5216947"/>
            <a:ext cx="5041400" cy="369332"/>
          </a:xfrm>
          <a:prstGeom prst="rect">
            <a:avLst/>
          </a:prstGeom>
        </p:spPr>
        <p:txBody>
          <a:bodyPr wrap="square">
            <a:spAutoFit/>
          </a:bodyPr>
          <a:lstStyle/>
          <a:p>
            <a:pPr>
              <a:buNone/>
            </a:pPr>
            <a:r>
              <a:rPr lang="en-US" altLang="en-US" b="1" dirty="0" smtClean="0">
                <a:latin typeface="Century Gothic" panose="020B0502020202020204" pitchFamily="34" charset="0"/>
              </a:rPr>
              <a:t>All ABLE 2015 workshop participants!</a:t>
            </a:r>
            <a:endParaRPr lang="en-US" altLang="en-US" b="1" dirty="0">
              <a:latin typeface="Century Gothic" panose="020B0502020202020204" pitchFamily="34" charset="0"/>
            </a:endParaRPr>
          </a:p>
        </p:txBody>
      </p:sp>
    </p:spTree>
    <p:extLst>
      <p:ext uri="{BB962C8B-B14F-4D97-AF65-F5344CB8AC3E}">
        <p14:creationId xmlns:p14="http://schemas.microsoft.com/office/powerpoint/2010/main" val="3711834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1692" y="237535"/>
            <a:ext cx="7886700" cy="1325563"/>
          </a:xfrm>
        </p:spPr>
        <p:txBody>
          <a:bodyPr/>
          <a:lstStyle/>
          <a:p>
            <a:pPr algn="ctr"/>
            <a:r>
              <a:rPr lang="en-US" dirty="0" smtClean="0"/>
              <a:t>Outline</a:t>
            </a:r>
            <a:endParaRPr lang="en-US" dirty="0"/>
          </a:p>
        </p:txBody>
      </p:sp>
      <p:sp>
        <p:nvSpPr>
          <p:cNvPr id="3" name="Content Placeholder 2"/>
          <p:cNvSpPr>
            <a:spLocks noGrp="1"/>
          </p:cNvSpPr>
          <p:nvPr>
            <p:ph idx="1"/>
          </p:nvPr>
        </p:nvSpPr>
        <p:spPr>
          <a:xfrm>
            <a:off x="411480" y="1825625"/>
            <a:ext cx="8610600" cy="4351338"/>
          </a:xfrm>
        </p:spPr>
        <p:txBody>
          <a:bodyPr/>
          <a:lstStyle/>
          <a:p>
            <a:r>
              <a:rPr lang="en-US" dirty="0" smtClean="0">
                <a:solidFill>
                  <a:schemeClr val="bg1">
                    <a:lumMod val="95000"/>
                  </a:schemeClr>
                </a:solidFill>
              </a:rPr>
              <a:t>Learning Goals</a:t>
            </a:r>
          </a:p>
          <a:p>
            <a:r>
              <a:rPr lang="en-US" dirty="0" smtClean="0">
                <a:solidFill>
                  <a:schemeClr val="bg1">
                    <a:lumMod val="95000"/>
                  </a:schemeClr>
                </a:solidFill>
              </a:rPr>
              <a:t>Sustainability: Ecological Context and “Practical” Science</a:t>
            </a:r>
          </a:p>
          <a:p>
            <a:r>
              <a:rPr lang="en-US" dirty="0" err="1" smtClean="0"/>
              <a:t>Aquaponics</a:t>
            </a:r>
            <a:r>
              <a:rPr lang="en-US" dirty="0" smtClean="0"/>
              <a:t>: Underlying Biology</a:t>
            </a:r>
          </a:p>
          <a:p>
            <a:r>
              <a:rPr lang="en-US" dirty="0" err="1" smtClean="0">
                <a:solidFill>
                  <a:schemeClr val="bg1">
                    <a:lumMod val="95000"/>
                  </a:schemeClr>
                </a:solidFill>
              </a:rPr>
              <a:t>Aquaponics</a:t>
            </a:r>
            <a:r>
              <a:rPr lang="en-US" dirty="0" smtClean="0">
                <a:solidFill>
                  <a:schemeClr val="bg1">
                    <a:lumMod val="95000"/>
                  </a:schemeClr>
                </a:solidFill>
              </a:rPr>
              <a:t>: Engineering Principles</a:t>
            </a:r>
          </a:p>
          <a:p>
            <a:r>
              <a:rPr lang="en-US" dirty="0" smtClean="0">
                <a:solidFill>
                  <a:schemeClr val="bg1">
                    <a:lumMod val="95000"/>
                  </a:schemeClr>
                </a:solidFill>
              </a:rPr>
              <a:t>In-class Applications of </a:t>
            </a:r>
            <a:r>
              <a:rPr lang="en-US" dirty="0" err="1" smtClean="0">
                <a:solidFill>
                  <a:schemeClr val="bg1">
                    <a:lumMod val="95000"/>
                  </a:schemeClr>
                </a:solidFill>
              </a:rPr>
              <a:t>Aquaponics</a:t>
            </a:r>
            <a:endParaRPr lang="en-US" dirty="0" smtClean="0">
              <a:solidFill>
                <a:schemeClr val="bg1">
                  <a:lumMod val="95000"/>
                </a:schemeClr>
              </a:solidFill>
            </a:endParaRPr>
          </a:p>
          <a:p>
            <a:r>
              <a:rPr lang="en-US" dirty="0" smtClean="0">
                <a:solidFill>
                  <a:schemeClr val="bg1">
                    <a:lumMod val="95000"/>
                  </a:schemeClr>
                </a:solidFill>
              </a:rPr>
              <a:t>Extension activities using an </a:t>
            </a:r>
            <a:r>
              <a:rPr lang="en-US" dirty="0" err="1" smtClean="0">
                <a:solidFill>
                  <a:schemeClr val="bg1">
                    <a:lumMod val="95000"/>
                  </a:schemeClr>
                </a:solidFill>
              </a:rPr>
              <a:t>Aquaponics</a:t>
            </a:r>
            <a:r>
              <a:rPr lang="en-US" dirty="0" smtClean="0">
                <a:solidFill>
                  <a:schemeClr val="bg1">
                    <a:lumMod val="95000"/>
                  </a:schemeClr>
                </a:solidFill>
              </a:rPr>
              <a:t> unit</a:t>
            </a:r>
          </a:p>
          <a:p>
            <a:r>
              <a:rPr lang="en-US" dirty="0" smtClean="0">
                <a:solidFill>
                  <a:schemeClr val="bg1">
                    <a:lumMod val="95000"/>
                  </a:schemeClr>
                </a:solidFill>
              </a:rPr>
              <a:t>Discoveries</a:t>
            </a:r>
            <a:endParaRPr lang="en-US" dirty="0">
              <a:solidFill>
                <a:schemeClr val="bg1">
                  <a:lumMod val="95000"/>
                </a:schemeClr>
              </a:solidFill>
            </a:endParaRPr>
          </a:p>
        </p:txBody>
      </p:sp>
    </p:spTree>
    <p:extLst>
      <p:ext uri="{BB962C8B-B14F-4D97-AF65-F5344CB8AC3E}">
        <p14:creationId xmlns:p14="http://schemas.microsoft.com/office/powerpoint/2010/main" val="111473195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163652" y="1490876"/>
            <a:ext cx="5138670" cy="4367870"/>
          </a:xfrm>
          <a:prstGeom prst="rect">
            <a:avLst/>
          </a:prstGeom>
        </p:spPr>
      </p:pic>
      <p:sp>
        <p:nvSpPr>
          <p:cNvPr id="2" name="Rectangle 1"/>
          <p:cNvSpPr/>
          <p:nvPr/>
        </p:nvSpPr>
        <p:spPr>
          <a:xfrm>
            <a:off x="121735" y="139706"/>
            <a:ext cx="8790035" cy="1938992"/>
          </a:xfrm>
          <a:prstGeom prst="rect">
            <a:avLst/>
          </a:prstGeom>
        </p:spPr>
        <p:txBody>
          <a:bodyPr wrap="square">
            <a:spAutoFit/>
          </a:bodyPr>
          <a:lstStyle/>
          <a:p>
            <a:r>
              <a:rPr lang="en-US" sz="2400" b="1" dirty="0" err="1" smtClean="0"/>
              <a:t>Aquaponics</a:t>
            </a:r>
            <a:r>
              <a:rPr lang="en-US" sz="2400" dirty="0" smtClean="0"/>
              <a:t> - </a:t>
            </a:r>
            <a:r>
              <a:rPr lang="en-US" sz="2400" dirty="0"/>
              <a:t>a </a:t>
            </a:r>
            <a:r>
              <a:rPr lang="en-US" sz="2400" dirty="0" smtClean="0"/>
              <a:t>method  </a:t>
            </a:r>
            <a:r>
              <a:rPr lang="en-US" sz="2400" dirty="0"/>
              <a:t>of </a:t>
            </a:r>
            <a:r>
              <a:rPr lang="en-US" sz="2400" dirty="0" smtClean="0"/>
              <a:t>combining aquaculture </a:t>
            </a:r>
            <a:r>
              <a:rPr lang="en-US" sz="2400" dirty="0"/>
              <a:t>(raising fish) and hydroponics (the soil-less growing of plants) that grows fish and plants together in one integrated </a:t>
            </a:r>
            <a:r>
              <a:rPr lang="en-US" sz="2400" dirty="0" smtClean="0"/>
              <a:t>system; can be </a:t>
            </a:r>
            <a:r>
              <a:rPr lang="en-US" sz="2400" dirty="0"/>
              <a:t>achieved in small </a:t>
            </a:r>
            <a:r>
              <a:rPr lang="en-US" sz="2400" dirty="0" smtClean="0"/>
              <a:t>scales</a:t>
            </a:r>
            <a:r>
              <a:rPr lang="en-US" sz="2400" dirty="0">
                <a:solidFill>
                  <a:srgbClr val="000000"/>
                </a:solidFill>
              </a:rPr>
              <a:t/>
            </a:r>
            <a:br>
              <a:rPr lang="en-US" sz="2400" dirty="0">
                <a:solidFill>
                  <a:srgbClr val="000000"/>
                </a:solidFill>
              </a:rPr>
            </a:br>
            <a:endParaRPr lang="en-US" sz="2400" u="none" strike="noStrike" dirty="0">
              <a:solidFill>
                <a:srgbClr val="000000"/>
              </a:solidFill>
              <a:effectLst/>
            </a:endParaRPr>
          </a:p>
        </p:txBody>
      </p:sp>
      <p:sp>
        <p:nvSpPr>
          <p:cNvPr id="7" name="Rectangle 6"/>
          <p:cNvSpPr/>
          <p:nvPr/>
        </p:nvSpPr>
        <p:spPr>
          <a:xfrm>
            <a:off x="2883219" y="6322385"/>
            <a:ext cx="3068469" cy="369332"/>
          </a:xfrm>
          <a:prstGeom prst="rect">
            <a:avLst/>
          </a:prstGeom>
        </p:spPr>
        <p:txBody>
          <a:bodyPr wrap="none">
            <a:spAutoFit/>
          </a:bodyPr>
          <a:lstStyle/>
          <a:p>
            <a:r>
              <a:rPr lang="en-US" dirty="0"/>
              <a:t>http://youtu.be/3C3dM0ssTC8</a:t>
            </a:r>
          </a:p>
        </p:txBody>
      </p:sp>
    </p:spTree>
    <p:extLst>
      <p:ext uri="{BB962C8B-B14F-4D97-AF65-F5344CB8AC3E}">
        <p14:creationId xmlns:p14="http://schemas.microsoft.com/office/powerpoint/2010/main" val="129212737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00375" y="2951164"/>
            <a:ext cx="3157538" cy="735012"/>
          </a:xfrm>
        </p:spPr>
        <p:txBody>
          <a:bodyPr/>
          <a:lstStyle/>
          <a:p>
            <a:r>
              <a:rPr lang="en-US" dirty="0" smtClean="0"/>
              <a:t>Food Chain</a:t>
            </a:r>
            <a:endParaRPr lang="en-US" dirty="0"/>
          </a:p>
        </p:txBody>
      </p:sp>
    </p:spTree>
    <p:extLst>
      <p:ext uri="{BB962C8B-B14F-4D97-AF65-F5344CB8AC3E}">
        <p14:creationId xmlns:p14="http://schemas.microsoft.com/office/powerpoint/2010/main" val="318696965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1981</TotalTime>
  <Words>1344</Words>
  <Application>Microsoft Office PowerPoint</Application>
  <PresentationFormat>On-screen Show (4:3)</PresentationFormat>
  <Paragraphs>244</Paragraphs>
  <Slides>64</Slides>
  <Notes>10</Notes>
  <HiddenSlides>0</HiddenSlides>
  <MMClips>0</MMClips>
  <ScaleCrop>false</ScaleCrop>
  <HeadingPairs>
    <vt:vector size="4" baseType="variant">
      <vt:variant>
        <vt:lpstr>Theme</vt:lpstr>
      </vt:variant>
      <vt:variant>
        <vt:i4>1</vt:i4>
      </vt:variant>
      <vt:variant>
        <vt:lpstr>Slide Titles</vt:lpstr>
      </vt:variant>
      <vt:variant>
        <vt:i4>64</vt:i4>
      </vt:variant>
    </vt:vector>
  </HeadingPairs>
  <TitlesOfParts>
    <vt:vector size="65" baseType="lpstr">
      <vt:lpstr>Office Theme</vt:lpstr>
      <vt:lpstr>Teaching      by         Way           of             Aquaponics  </vt:lpstr>
      <vt:lpstr>PowerPoint Presentation</vt:lpstr>
      <vt:lpstr>Outline</vt:lpstr>
      <vt:lpstr>Learning Goals</vt:lpstr>
      <vt:lpstr>Outline</vt:lpstr>
      <vt:lpstr>Industrial agriculture depends on….</vt:lpstr>
      <vt:lpstr>Outline</vt:lpstr>
      <vt:lpstr>PowerPoint Presentation</vt:lpstr>
      <vt:lpstr>Food Chain</vt:lpstr>
      <vt:lpstr>PowerPoint Presentation</vt:lpstr>
      <vt:lpstr>PowerPoint Presentation</vt:lpstr>
      <vt:lpstr>Nitrification</vt:lpstr>
      <vt:lpstr>PowerPoint Presentation</vt:lpstr>
      <vt:lpstr>PowerPoint Presentation</vt:lpstr>
      <vt:lpstr>PowerPoint Presentation</vt:lpstr>
      <vt:lpstr>PowerPoint Presentation</vt:lpstr>
      <vt:lpstr>PowerPoint Presentation</vt:lpstr>
      <vt:lpstr>PowerPoint Presentation</vt:lpstr>
      <vt:lpstr>Outline</vt:lpstr>
      <vt:lpstr>Aquaponics @ Nyack College</vt:lpstr>
      <vt:lpstr>PowerPoint Presentation</vt:lpstr>
      <vt:lpstr>Benefits of Aquaponics</vt:lpstr>
      <vt:lpstr>Risks of Aquaponics</vt:lpstr>
      <vt:lpstr>Growing Bed (aerial view)</vt:lpstr>
      <vt:lpstr>Growing Bed (side view)</vt:lpstr>
      <vt:lpstr>Support Stand</vt:lpstr>
      <vt:lpstr>Aquaponic Unit = Growing Bed + Shelving + Support Stand</vt:lpstr>
      <vt:lpstr>PowerPoint Presentation</vt:lpstr>
      <vt:lpstr>PowerPoint Presentation</vt:lpstr>
      <vt:lpstr>PowerPoint Presentation</vt:lpstr>
      <vt:lpstr>Outline</vt:lpstr>
      <vt:lpstr>Aquaponics, the plants</vt:lpstr>
      <vt:lpstr>Early development</vt:lpstr>
      <vt:lpstr>PowerPoint Presentation</vt:lpstr>
      <vt:lpstr>Plant Measurements</vt:lpstr>
      <vt:lpstr>Plant Biomass </vt:lpstr>
      <vt:lpstr>PowerPoint Presentation</vt:lpstr>
      <vt:lpstr>PowerPoint Presentation</vt:lpstr>
      <vt:lpstr>PowerPoint Presentation</vt:lpstr>
      <vt:lpstr>PowerPoint Presentation</vt:lpstr>
      <vt:lpstr>Which of the following plant traits is (are) the best indicator(s) for healthy plant growth?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effect does aquaponics vs. soil have on plants?</vt:lpstr>
      <vt:lpstr>Datasets available as Appendices!</vt:lpstr>
      <vt:lpstr>WHAT ELSE CAN YOU DO WITH AN AQUAPONICS UNIT IN THE CLASSROOM?</vt:lpstr>
      <vt:lpstr>EXTENSION #1</vt:lpstr>
      <vt:lpstr>What about the fish?</vt:lpstr>
      <vt:lpstr>EXTENSION #2</vt:lpstr>
      <vt:lpstr>Big Picture?</vt:lpstr>
      <vt:lpstr>Big Picture?</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Peter Park</dc:creator>
  <cp:lastModifiedBy>McMahon, Karen</cp:lastModifiedBy>
  <cp:revision>123</cp:revision>
  <cp:lastPrinted>2014-10-15T19:36:41Z</cp:lastPrinted>
  <dcterms:created xsi:type="dcterms:W3CDTF">2014-10-09T20:04:47Z</dcterms:created>
  <dcterms:modified xsi:type="dcterms:W3CDTF">2016-01-15T22:26:09Z</dcterms:modified>
</cp:coreProperties>
</file>